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9" r:id="rId3"/>
    <p:sldId id="273" r:id="rId4"/>
    <p:sldId id="275" r:id="rId5"/>
    <p:sldId id="274" r:id="rId6"/>
    <p:sldId id="276" r:id="rId7"/>
    <p:sldId id="277" r:id="rId8"/>
    <p:sldId id="278" r:id="rId9"/>
    <p:sldId id="282" r:id="rId10"/>
    <p:sldId id="279" r:id="rId11"/>
    <p:sldId id="280" r:id="rId12"/>
    <p:sldId id="281" r:id="rId13"/>
    <p:sldId id="283" r:id="rId14"/>
    <p:sldId id="284" r:id="rId15"/>
    <p:sldId id="286" r:id="rId16"/>
    <p:sldId id="287"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1" d="100"/>
          <a:sy n="81" d="100"/>
        </p:scale>
        <p:origin x="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6D2B5-5346-4DB4-671F-4FF73DF1495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N"/>
          </a:p>
        </p:txBody>
      </p:sp>
      <p:sp>
        <p:nvSpPr>
          <p:cNvPr id="3" name="Subtitle 2">
            <a:extLst>
              <a:ext uri="{FF2B5EF4-FFF2-40B4-BE49-F238E27FC236}">
                <a16:creationId xmlns:a16="http://schemas.microsoft.com/office/drawing/2014/main" id="{93944BB3-DB26-03D5-3C01-B179BC3EB5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N"/>
          </a:p>
        </p:txBody>
      </p:sp>
      <p:sp>
        <p:nvSpPr>
          <p:cNvPr id="4" name="Date Placeholder 3">
            <a:extLst>
              <a:ext uri="{FF2B5EF4-FFF2-40B4-BE49-F238E27FC236}">
                <a16:creationId xmlns:a16="http://schemas.microsoft.com/office/drawing/2014/main" id="{BCA4A215-E45C-4AF8-E24D-83236A17672C}"/>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5" name="Footer Placeholder 4">
            <a:extLst>
              <a:ext uri="{FF2B5EF4-FFF2-40B4-BE49-F238E27FC236}">
                <a16:creationId xmlns:a16="http://schemas.microsoft.com/office/drawing/2014/main" id="{B384C3DE-224D-7A60-F200-03AEC442C2E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EBAB26E-00C0-F268-BBF4-E399AC77660D}"/>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403265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2406-6599-2F4A-B7F3-88F4D4776423}"/>
              </a:ext>
            </a:extLst>
          </p:cNvPr>
          <p:cNvSpPr>
            <a:spLocks noGrp="1"/>
          </p:cNvSpPr>
          <p:nvPr>
            <p:ph type="title"/>
          </p:nvPr>
        </p:nvSpPr>
        <p:spPr/>
        <p:txBody>
          <a:bodyPr/>
          <a:lstStyle/>
          <a:p>
            <a:r>
              <a:rPr lang="en-GB"/>
              <a:t>Click to edit Master title style</a:t>
            </a:r>
            <a:endParaRPr lang="en-IN"/>
          </a:p>
        </p:txBody>
      </p:sp>
      <p:sp>
        <p:nvSpPr>
          <p:cNvPr id="3" name="Vertical Text Placeholder 2">
            <a:extLst>
              <a:ext uri="{FF2B5EF4-FFF2-40B4-BE49-F238E27FC236}">
                <a16:creationId xmlns:a16="http://schemas.microsoft.com/office/drawing/2014/main" id="{27BEFC1B-D8A3-59B6-466F-27B1F967F2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Date Placeholder 3">
            <a:extLst>
              <a:ext uri="{FF2B5EF4-FFF2-40B4-BE49-F238E27FC236}">
                <a16:creationId xmlns:a16="http://schemas.microsoft.com/office/drawing/2014/main" id="{F7421E3D-D51B-29AB-939E-17BFDA9CD6AB}"/>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5" name="Footer Placeholder 4">
            <a:extLst>
              <a:ext uri="{FF2B5EF4-FFF2-40B4-BE49-F238E27FC236}">
                <a16:creationId xmlns:a16="http://schemas.microsoft.com/office/drawing/2014/main" id="{0284D24E-21A9-D0CB-9E8E-114EDFDF358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8B4C7D5-0A47-57C6-9614-61EF8F6B5F5F}"/>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12915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142414-20AA-1496-4F9D-BB2A428A5B5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N"/>
          </a:p>
        </p:txBody>
      </p:sp>
      <p:sp>
        <p:nvSpPr>
          <p:cNvPr id="3" name="Vertical Text Placeholder 2">
            <a:extLst>
              <a:ext uri="{FF2B5EF4-FFF2-40B4-BE49-F238E27FC236}">
                <a16:creationId xmlns:a16="http://schemas.microsoft.com/office/drawing/2014/main" id="{6C215F41-D531-4357-6E43-C01843FED9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Date Placeholder 3">
            <a:extLst>
              <a:ext uri="{FF2B5EF4-FFF2-40B4-BE49-F238E27FC236}">
                <a16:creationId xmlns:a16="http://schemas.microsoft.com/office/drawing/2014/main" id="{F2C83A9C-8216-14F6-0C47-064D3FB5FE7D}"/>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5" name="Footer Placeholder 4">
            <a:extLst>
              <a:ext uri="{FF2B5EF4-FFF2-40B4-BE49-F238E27FC236}">
                <a16:creationId xmlns:a16="http://schemas.microsoft.com/office/drawing/2014/main" id="{8C3C7688-BCE1-CECC-A4F9-AC77D8A7AE9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49262C-F33B-87A9-87A3-5D813FD579A6}"/>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190439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743AF-5C2A-BDDB-5D11-3BA3B8F31C65}"/>
              </a:ext>
            </a:extLst>
          </p:cNvPr>
          <p:cNvSpPr>
            <a:spLocks noGrp="1"/>
          </p:cNvSpPr>
          <p:nvPr>
            <p:ph type="title"/>
          </p:nvPr>
        </p:nvSpPr>
        <p:spPr/>
        <p:txBody>
          <a:bodyPr/>
          <a:lstStyle/>
          <a:p>
            <a:r>
              <a:rPr lang="en-GB"/>
              <a:t>Click to edit Master title style</a:t>
            </a:r>
            <a:endParaRPr lang="en-IN"/>
          </a:p>
        </p:txBody>
      </p:sp>
      <p:sp>
        <p:nvSpPr>
          <p:cNvPr id="3" name="Content Placeholder 2">
            <a:extLst>
              <a:ext uri="{FF2B5EF4-FFF2-40B4-BE49-F238E27FC236}">
                <a16:creationId xmlns:a16="http://schemas.microsoft.com/office/drawing/2014/main" id="{FB176DB4-41C4-EE01-FCD4-8070134F3BE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Date Placeholder 3">
            <a:extLst>
              <a:ext uri="{FF2B5EF4-FFF2-40B4-BE49-F238E27FC236}">
                <a16:creationId xmlns:a16="http://schemas.microsoft.com/office/drawing/2014/main" id="{5AF035AA-F054-1F13-1C0E-55B188986C6D}"/>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5" name="Footer Placeholder 4">
            <a:extLst>
              <a:ext uri="{FF2B5EF4-FFF2-40B4-BE49-F238E27FC236}">
                <a16:creationId xmlns:a16="http://schemas.microsoft.com/office/drawing/2014/main" id="{6D9A7E0A-50D5-3D63-9F87-14BCDC58A2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711B66D-008A-7D7D-EFEE-02C86B4211B5}"/>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4056551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06E-BF87-892A-253D-E8380238B18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N"/>
          </a:p>
        </p:txBody>
      </p:sp>
      <p:sp>
        <p:nvSpPr>
          <p:cNvPr id="3" name="Text Placeholder 2">
            <a:extLst>
              <a:ext uri="{FF2B5EF4-FFF2-40B4-BE49-F238E27FC236}">
                <a16:creationId xmlns:a16="http://schemas.microsoft.com/office/drawing/2014/main" id="{0ACF2EE2-A173-A645-D9BA-57C3623FB8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3C85BE-A8FE-A719-C831-C6AD63B07B39}"/>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5" name="Footer Placeholder 4">
            <a:extLst>
              <a:ext uri="{FF2B5EF4-FFF2-40B4-BE49-F238E27FC236}">
                <a16:creationId xmlns:a16="http://schemas.microsoft.com/office/drawing/2014/main" id="{7EE77DE5-C5EC-7FE0-00F5-972F0BB94B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E1D227B-0603-0832-9563-686065488FA8}"/>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58610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9512-7A0D-12DE-0071-89B9A2010A48}"/>
              </a:ext>
            </a:extLst>
          </p:cNvPr>
          <p:cNvSpPr>
            <a:spLocks noGrp="1"/>
          </p:cNvSpPr>
          <p:nvPr>
            <p:ph type="title"/>
          </p:nvPr>
        </p:nvSpPr>
        <p:spPr/>
        <p:txBody>
          <a:bodyPr/>
          <a:lstStyle/>
          <a:p>
            <a:r>
              <a:rPr lang="en-GB"/>
              <a:t>Click to edit Master title style</a:t>
            </a:r>
            <a:endParaRPr lang="en-IN"/>
          </a:p>
        </p:txBody>
      </p:sp>
      <p:sp>
        <p:nvSpPr>
          <p:cNvPr id="3" name="Content Placeholder 2">
            <a:extLst>
              <a:ext uri="{FF2B5EF4-FFF2-40B4-BE49-F238E27FC236}">
                <a16:creationId xmlns:a16="http://schemas.microsoft.com/office/drawing/2014/main" id="{2E4632C6-99D5-94A7-1BFF-10AF53B8FE3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Content Placeholder 3">
            <a:extLst>
              <a:ext uri="{FF2B5EF4-FFF2-40B4-BE49-F238E27FC236}">
                <a16:creationId xmlns:a16="http://schemas.microsoft.com/office/drawing/2014/main" id="{3E0241CA-4212-9D58-A9AF-F389B4E730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5" name="Date Placeholder 4">
            <a:extLst>
              <a:ext uri="{FF2B5EF4-FFF2-40B4-BE49-F238E27FC236}">
                <a16:creationId xmlns:a16="http://schemas.microsoft.com/office/drawing/2014/main" id="{94565EC2-C190-50B9-CDFA-A3391335CAA6}"/>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6" name="Footer Placeholder 5">
            <a:extLst>
              <a:ext uri="{FF2B5EF4-FFF2-40B4-BE49-F238E27FC236}">
                <a16:creationId xmlns:a16="http://schemas.microsoft.com/office/drawing/2014/main" id="{AC9D25AC-F0D7-1698-78EE-DF4437E1811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DA48C27-9CDB-8AFE-66B0-F0783FD8FE75}"/>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323466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2BA8-2E1A-95CA-187B-79EFD9F15553}"/>
              </a:ext>
            </a:extLst>
          </p:cNvPr>
          <p:cNvSpPr>
            <a:spLocks noGrp="1"/>
          </p:cNvSpPr>
          <p:nvPr>
            <p:ph type="title"/>
          </p:nvPr>
        </p:nvSpPr>
        <p:spPr>
          <a:xfrm>
            <a:off x="839788" y="365125"/>
            <a:ext cx="10515600" cy="1325563"/>
          </a:xfrm>
        </p:spPr>
        <p:txBody>
          <a:bodyPr/>
          <a:lstStyle/>
          <a:p>
            <a:r>
              <a:rPr lang="en-GB"/>
              <a:t>Click to edit Master title style</a:t>
            </a:r>
            <a:endParaRPr lang="en-IN"/>
          </a:p>
        </p:txBody>
      </p:sp>
      <p:sp>
        <p:nvSpPr>
          <p:cNvPr id="3" name="Text Placeholder 2">
            <a:extLst>
              <a:ext uri="{FF2B5EF4-FFF2-40B4-BE49-F238E27FC236}">
                <a16:creationId xmlns:a16="http://schemas.microsoft.com/office/drawing/2014/main" id="{93434CAA-D3EC-436A-D57E-877B2EF32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6FBE1CC-2129-8722-E9BC-ACACB725136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5" name="Text Placeholder 4">
            <a:extLst>
              <a:ext uri="{FF2B5EF4-FFF2-40B4-BE49-F238E27FC236}">
                <a16:creationId xmlns:a16="http://schemas.microsoft.com/office/drawing/2014/main" id="{5F219AA8-1290-496D-18EA-7D4EB79C4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6B421D-ACF5-DFE1-5312-F85F7A6EA1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7" name="Date Placeholder 6">
            <a:extLst>
              <a:ext uri="{FF2B5EF4-FFF2-40B4-BE49-F238E27FC236}">
                <a16:creationId xmlns:a16="http://schemas.microsoft.com/office/drawing/2014/main" id="{98ACAD0D-F238-A53A-1F1C-7F3E810FF980}"/>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8" name="Footer Placeholder 7">
            <a:extLst>
              <a:ext uri="{FF2B5EF4-FFF2-40B4-BE49-F238E27FC236}">
                <a16:creationId xmlns:a16="http://schemas.microsoft.com/office/drawing/2014/main" id="{D400444B-15C0-A141-1055-22D7BD7DAEE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DEDBA34-5BE9-A3DA-7321-626C28EBE37F}"/>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33533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FA95-89AC-F4C5-1DEB-D6BB3EC62948}"/>
              </a:ext>
            </a:extLst>
          </p:cNvPr>
          <p:cNvSpPr>
            <a:spLocks noGrp="1"/>
          </p:cNvSpPr>
          <p:nvPr>
            <p:ph type="title"/>
          </p:nvPr>
        </p:nvSpPr>
        <p:spPr/>
        <p:txBody>
          <a:bodyPr/>
          <a:lstStyle/>
          <a:p>
            <a:r>
              <a:rPr lang="en-GB"/>
              <a:t>Click to edit Master title style</a:t>
            </a:r>
            <a:endParaRPr lang="en-IN"/>
          </a:p>
        </p:txBody>
      </p:sp>
      <p:sp>
        <p:nvSpPr>
          <p:cNvPr id="3" name="Date Placeholder 2">
            <a:extLst>
              <a:ext uri="{FF2B5EF4-FFF2-40B4-BE49-F238E27FC236}">
                <a16:creationId xmlns:a16="http://schemas.microsoft.com/office/drawing/2014/main" id="{D3D1FBA4-4C57-37BA-A828-CC2E9BE9DB12}"/>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4" name="Footer Placeholder 3">
            <a:extLst>
              <a:ext uri="{FF2B5EF4-FFF2-40B4-BE49-F238E27FC236}">
                <a16:creationId xmlns:a16="http://schemas.microsoft.com/office/drawing/2014/main" id="{DCE7CD88-67B5-C9FA-1835-8B7197198E7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D485A6D-6E7E-0E83-715A-229C2A2245BE}"/>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1365461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D7D6C-4A01-C32F-3144-9BF5CCE3101B}"/>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3" name="Footer Placeholder 2">
            <a:extLst>
              <a:ext uri="{FF2B5EF4-FFF2-40B4-BE49-F238E27FC236}">
                <a16:creationId xmlns:a16="http://schemas.microsoft.com/office/drawing/2014/main" id="{C9ED66EA-7664-1918-F62B-8C261BE8108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13CB13B-A669-F797-D312-D07F1CDCC486}"/>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214407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492B-2E6F-07CF-1AEB-D0C9D68671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N"/>
          </a:p>
        </p:txBody>
      </p:sp>
      <p:sp>
        <p:nvSpPr>
          <p:cNvPr id="3" name="Content Placeholder 2">
            <a:extLst>
              <a:ext uri="{FF2B5EF4-FFF2-40B4-BE49-F238E27FC236}">
                <a16:creationId xmlns:a16="http://schemas.microsoft.com/office/drawing/2014/main" id="{B46DCF83-8637-90BC-4EE2-77FEFBF94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Text Placeholder 3">
            <a:extLst>
              <a:ext uri="{FF2B5EF4-FFF2-40B4-BE49-F238E27FC236}">
                <a16:creationId xmlns:a16="http://schemas.microsoft.com/office/drawing/2014/main" id="{78CB0730-0530-2323-A751-9945D41FB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6C3378-0B2C-3B0D-B0D6-2463F6938AC2}"/>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6" name="Footer Placeholder 5">
            <a:extLst>
              <a:ext uri="{FF2B5EF4-FFF2-40B4-BE49-F238E27FC236}">
                <a16:creationId xmlns:a16="http://schemas.microsoft.com/office/drawing/2014/main" id="{F1EA91A5-3709-2463-95C9-F77DF0B8728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924EC86-3C1A-0F1F-4AD9-FFCE32305723}"/>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3807751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00CC-23C8-ECE2-0FA7-2D49D39DBE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N"/>
          </a:p>
        </p:txBody>
      </p:sp>
      <p:sp>
        <p:nvSpPr>
          <p:cNvPr id="3" name="Picture Placeholder 2">
            <a:extLst>
              <a:ext uri="{FF2B5EF4-FFF2-40B4-BE49-F238E27FC236}">
                <a16:creationId xmlns:a16="http://schemas.microsoft.com/office/drawing/2014/main" id="{1E340AD2-8123-A653-E3FB-884987071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65EB120-B712-ABAF-3F79-6D306AC23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F0F69E-F777-E642-3D50-596D390F1A7E}"/>
              </a:ext>
            </a:extLst>
          </p:cNvPr>
          <p:cNvSpPr>
            <a:spLocks noGrp="1"/>
          </p:cNvSpPr>
          <p:nvPr>
            <p:ph type="dt" sz="half" idx="10"/>
          </p:nvPr>
        </p:nvSpPr>
        <p:spPr/>
        <p:txBody>
          <a:bodyPr/>
          <a:lstStyle/>
          <a:p>
            <a:fld id="{1C9632AB-F743-4DE7-8CA8-F2C6696C2277}" type="datetimeFigureOut">
              <a:rPr lang="en-IN" smtClean="0"/>
              <a:t>26-12-2024</a:t>
            </a:fld>
            <a:endParaRPr lang="en-IN"/>
          </a:p>
        </p:txBody>
      </p:sp>
      <p:sp>
        <p:nvSpPr>
          <p:cNvPr id="6" name="Footer Placeholder 5">
            <a:extLst>
              <a:ext uri="{FF2B5EF4-FFF2-40B4-BE49-F238E27FC236}">
                <a16:creationId xmlns:a16="http://schemas.microsoft.com/office/drawing/2014/main" id="{E4D0A7D5-AAA0-82F0-2B63-57BB588DEED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18B4993-818C-316B-36F3-E615AAD4F65F}"/>
              </a:ext>
            </a:extLst>
          </p:cNvPr>
          <p:cNvSpPr>
            <a:spLocks noGrp="1"/>
          </p:cNvSpPr>
          <p:nvPr>
            <p:ph type="sldNum" sz="quarter" idx="12"/>
          </p:nvPr>
        </p:nvSpPr>
        <p:spPr/>
        <p:txBody>
          <a:bodyPr/>
          <a:lstStyle/>
          <a:p>
            <a:fld id="{28889BBA-E058-4803-B19C-FEC3873F7CF2}" type="slidenum">
              <a:rPr lang="en-IN" smtClean="0"/>
              <a:t>‹#›</a:t>
            </a:fld>
            <a:endParaRPr lang="en-IN"/>
          </a:p>
        </p:txBody>
      </p:sp>
    </p:spTree>
    <p:extLst>
      <p:ext uri="{BB962C8B-B14F-4D97-AF65-F5344CB8AC3E}">
        <p14:creationId xmlns:p14="http://schemas.microsoft.com/office/powerpoint/2010/main" val="264638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E2A03-5779-7F78-6934-DFBBD9B25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N"/>
          </a:p>
        </p:txBody>
      </p:sp>
      <p:sp>
        <p:nvSpPr>
          <p:cNvPr id="3" name="Text Placeholder 2">
            <a:extLst>
              <a:ext uri="{FF2B5EF4-FFF2-40B4-BE49-F238E27FC236}">
                <a16:creationId xmlns:a16="http://schemas.microsoft.com/office/drawing/2014/main" id="{CCB48C15-07FC-57EA-5B98-20A2910C8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Date Placeholder 3">
            <a:extLst>
              <a:ext uri="{FF2B5EF4-FFF2-40B4-BE49-F238E27FC236}">
                <a16:creationId xmlns:a16="http://schemas.microsoft.com/office/drawing/2014/main" id="{37BF8959-8879-4F91-EEA4-1E5E014E7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632AB-F743-4DE7-8CA8-F2C6696C2277}" type="datetimeFigureOut">
              <a:rPr lang="en-IN" smtClean="0"/>
              <a:t>26-12-2024</a:t>
            </a:fld>
            <a:endParaRPr lang="en-IN"/>
          </a:p>
        </p:txBody>
      </p:sp>
      <p:sp>
        <p:nvSpPr>
          <p:cNvPr id="5" name="Footer Placeholder 4">
            <a:extLst>
              <a:ext uri="{FF2B5EF4-FFF2-40B4-BE49-F238E27FC236}">
                <a16:creationId xmlns:a16="http://schemas.microsoft.com/office/drawing/2014/main" id="{0CA246D7-6508-A33C-E93B-70AC50A693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8866A9D-1BCC-2CB7-FED0-89A970E1B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89BBA-E058-4803-B19C-FEC3873F7CF2}" type="slidenum">
              <a:rPr lang="en-IN" smtClean="0"/>
              <a:t>‹#›</a:t>
            </a:fld>
            <a:endParaRPr lang="en-IN"/>
          </a:p>
        </p:txBody>
      </p:sp>
    </p:spTree>
    <p:extLst>
      <p:ext uri="{BB962C8B-B14F-4D97-AF65-F5344CB8AC3E}">
        <p14:creationId xmlns:p14="http://schemas.microsoft.com/office/powerpoint/2010/main" val="351797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tenor.com/en-IN/view/gymnastic-flexible-acrobatic-athletic-sporty-gif-12684370" TargetMode="External"/><Relationship Id="rId3" Type="http://schemas.openxmlformats.org/officeDocument/2006/relationships/hyperlink" Target="https://www.freepik.com/free-vector/physical-activity-icons_1536633.htm" TargetMode="External"/><Relationship Id="rId7" Type="http://schemas.openxmlformats.org/officeDocument/2006/relationships/hyperlink" Target="https://giphy.com/gifs/barstoolsports-lifting-xUn3Cnd5HmmgttXo5i" TargetMode="External"/><Relationship Id="rId2" Type="http://schemas.openxmlformats.org/officeDocument/2006/relationships/hyperlink" Target="https://www.gqindia.com/content/how-to-improve-your-running-technique" TargetMode="External"/><Relationship Id="rId1" Type="http://schemas.openxmlformats.org/officeDocument/2006/relationships/slideLayout" Target="../slideLayouts/slideLayout2.xml"/><Relationship Id="rId6" Type="http://schemas.openxmlformats.org/officeDocument/2006/relationships/hyperlink" Target="https://tenor.com/en-IN/search/deadlift-gifs" TargetMode="External"/><Relationship Id="rId11" Type="http://schemas.openxmlformats.org/officeDocument/2006/relationships/hyperlink" Target="https://medium.com/starts-with-a-bang/how-fast-can-a-human-possibly-run-100-meters-d099fef96091" TargetMode="External"/><Relationship Id="rId5" Type="http://schemas.openxmlformats.org/officeDocument/2006/relationships/hyperlink" Target="https://www.baamboozle.com/index.php/study/134122" TargetMode="External"/><Relationship Id="rId10" Type="http://schemas.openxmlformats.org/officeDocument/2006/relationships/hyperlink" Target="https://giphy.com/explore/dunk" TargetMode="External"/><Relationship Id="rId4" Type="http://schemas.openxmlformats.org/officeDocument/2006/relationships/hyperlink" Target="https://bigamart.com/product/components-of-physical-fitness-physical-education-chart-2/" TargetMode="External"/><Relationship Id="rId9" Type="http://schemas.openxmlformats.org/officeDocument/2006/relationships/hyperlink" Target="https://in.pinterest.com/pin/27500112098222968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3758-233A-DE18-A6EC-6A17280EA800}"/>
              </a:ext>
            </a:extLst>
          </p:cNvPr>
          <p:cNvSpPr>
            <a:spLocks noGrp="1"/>
          </p:cNvSpPr>
          <p:nvPr>
            <p:ph type="ctrTitle"/>
          </p:nvPr>
        </p:nvSpPr>
        <p:spPr>
          <a:xfrm>
            <a:off x="2151993" y="312678"/>
            <a:ext cx="8127124" cy="932621"/>
          </a:xfrm>
        </p:spPr>
        <p:style>
          <a:lnRef idx="2">
            <a:schemeClr val="accent3">
              <a:shade val="15000"/>
            </a:schemeClr>
          </a:lnRef>
          <a:fillRef idx="1">
            <a:schemeClr val="accent3"/>
          </a:fillRef>
          <a:effectRef idx="0">
            <a:schemeClr val="accent3"/>
          </a:effectRef>
          <a:fontRef idx="minor">
            <a:schemeClr val="lt1"/>
          </a:fontRef>
        </p:style>
        <p:txBody>
          <a:bodyPr/>
          <a:lstStyle/>
          <a:p>
            <a:pPr marL="891540" marR="885190" algn="ctr">
              <a:lnSpc>
                <a:spcPct val="100000"/>
              </a:lnSpc>
              <a:spcBef>
                <a:spcPts val="100"/>
              </a:spcBef>
            </a:pPr>
            <a:r>
              <a:rPr lang="en-IN" sz="1800" b="1" u="sng" spc="-229" dirty="0">
                <a:solidFill>
                  <a:srgbClr val="FF0000"/>
                </a:solidFill>
                <a:uFill>
                  <a:solidFill>
                    <a:srgbClr val="FF0000"/>
                  </a:solidFill>
                </a:uFill>
              </a:rPr>
              <a:t>E -  </a:t>
            </a:r>
            <a:r>
              <a:rPr lang="en-IN" sz="1800" b="1" u="sng" spc="-10" dirty="0">
                <a:solidFill>
                  <a:srgbClr val="FF0000"/>
                </a:solidFill>
                <a:uFill>
                  <a:solidFill>
                    <a:srgbClr val="FF0000"/>
                  </a:solidFill>
                </a:uFill>
              </a:rPr>
              <a:t>Content</a:t>
            </a:r>
            <a:r>
              <a:rPr lang="en-IN" sz="1800" b="1" u="sng" spc="-45" dirty="0">
                <a:solidFill>
                  <a:srgbClr val="FF0000"/>
                </a:solidFill>
                <a:uFill>
                  <a:solidFill>
                    <a:srgbClr val="FF0000"/>
                  </a:solidFill>
                </a:uFill>
              </a:rPr>
              <a:t> </a:t>
            </a:r>
            <a:r>
              <a:rPr lang="en-IN" sz="1800" b="1" u="sng" spc="-65" dirty="0">
                <a:solidFill>
                  <a:srgbClr val="FF0000"/>
                </a:solidFill>
                <a:uFill>
                  <a:solidFill>
                    <a:srgbClr val="FF0000"/>
                  </a:solidFill>
                </a:uFill>
              </a:rPr>
              <a:t>for</a:t>
            </a:r>
            <a:r>
              <a:rPr lang="en-IN" sz="1800" b="1" u="sng" spc="-55" dirty="0">
                <a:solidFill>
                  <a:srgbClr val="FF0000"/>
                </a:solidFill>
                <a:uFill>
                  <a:solidFill>
                    <a:srgbClr val="FF0000"/>
                  </a:solidFill>
                </a:uFill>
              </a:rPr>
              <a:t> </a:t>
            </a:r>
            <a:r>
              <a:rPr lang="en-IN" sz="1800" b="1" u="sng" spc="-45" dirty="0">
                <a:solidFill>
                  <a:srgbClr val="FF0000"/>
                </a:solidFill>
                <a:uFill>
                  <a:solidFill>
                    <a:srgbClr val="FF0000"/>
                  </a:solidFill>
                </a:uFill>
              </a:rPr>
              <a:t>Skill </a:t>
            </a:r>
            <a:r>
              <a:rPr lang="en-IN" sz="1800" b="1" u="sng" spc="-50" dirty="0">
                <a:solidFill>
                  <a:srgbClr val="FF0000"/>
                </a:solidFill>
                <a:uFill>
                  <a:solidFill>
                    <a:srgbClr val="FF0000"/>
                  </a:solidFill>
                </a:uFill>
              </a:rPr>
              <a:t>Enhancement</a:t>
            </a:r>
            <a:r>
              <a:rPr lang="en-IN" sz="1800" b="1" u="sng" spc="-70" dirty="0">
                <a:solidFill>
                  <a:srgbClr val="FF0000"/>
                </a:solidFill>
                <a:uFill>
                  <a:solidFill>
                    <a:srgbClr val="FF0000"/>
                  </a:solidFill>
                </a:uFill>
              </a:rPr>
              <a:t> </a:t>
            </a:r>
            <a:r>
              <a:rPr lang="en-IN" sz="1800" b="1" u="sng" spc="-30" dirty="0">
                <a:solidFill>
                  <a:srgbClr val="FF0000"/>
                </a:solidFill>
                <a:uFill>
                  <a:solidFill>
                    <a:srgbClr val="FF0000"/>
                  </a:solidFill>
                </a:uFill>
              </a:rPr>
              <a:t>Course</a:t>
            </a:r>
            <a:r>
              <a:rPr lang="en-IN" sz="1800" b="1" u="none" spc="-30" dirty="0">
                <a:solidFill>
                  <a:srgbClr val="FF0000"/>
                </a:solidFill>
              </a:rPr>
              <a:t> </a:t>
            </a:r>
            <a:r>
              <a:rPr lang="en-IN" sz="1800" b="1" u="sng" spc="-25" dirty="0">
                <a:solidFill>
                  <a:srgbClr val="FF0000"/>
                </a:solidFill>
                <a:uFill>
                  <a:solidFill>
                    <a:srgbClr val="FF0000"/>
                  </a:solidFill>
                </a:uFill>
              </a:rPr>
              <a:t>For</a:t>
            </a:r>
            <a:br>
              <a:rPr lang="en-IN" sz="1800" b="1" u="sng" spc="-25" dirty="0">
                <a:solidFill>
                  <a:srgbClr val="FF0000"/>
                </a:solidFill>
                <a:uFill>
                  <a:solidFill>
                    <a:srgbClr val="FF0000"/>
                  </a:solidFill>
                </a:uFill>
              </a:rPr>
            </a:br>
            <a:br>
              <a:rPr lang="en-IN" sz="1800" b="1" dirty="0"/>
            </a:br>
            <a:r>
              <a:rPr lang="en-IN" sz="1800" b="1" u="sng" spc="-75" dirty="0">
                <a:solidFill>
                  <a:srgbClr val="FF0000"/>
                </a:solidFill>
                <a:uFill>
                  <a:solidFill>
                    <a:srgbClr val="FF0000"/>
                  </a:solidFill>
                </a:uFill>
              </a:rPr>
              <a:t>Semester</a:t>
            </a:r>
            <a:r>
              <a:rPr lang="en-IN" sz="1800" b="1" u="sng" spc="-50" dirty="0">
                <a:solidFill>
                  <a:srgbClr val="FF0000"/>
                </a:solidFill>
                <a:uFill>
                  <a:solidFill>
                    <a:srgbClr val="FF0000"/>
                  </a:solidFill>
                </a:uFill>
              </a:rPr>
              <a:t> </a:t>
            </a:r>
            <a:r>
              <a:rPr lang="en-IN" sz="1800" b="1" u="sng" spc="-280" dirty="0">
                <a:solidFill>
                  <a:srgbClr val="FF0000"/>
                </a:solidFill>
                <a:uFill>
                  <a:solidFill>
                    <a:srgbClr val="FF0000"/>
                  </a:solidFill>
                </a:uFill>
              </a:rPr>
              <a:t>-</a:t>
            </a:r>
            <a:r>
              <a:rPr lang="en-IN" sz="1800" b="1" u="sng" dirty="0">
                <a:solidFill>
                  <a:srgbClr val="FF0000"/>
                </a:solidFill>
                <a:uFill>
                  <a:solidFill>
                    <a:srgbClr val="FF0000"/>
                  </a:solidFill>
                </a:uFill>
              </a:rPr>
              <a:t> I</a:t>
            </a:r>
            <a:r>
              <a:rPr lang="en-IN" sz="1800" b="1" u="sng" spc="-30" dirty="0">
                <a:solidFill>
                  <a:srgbClr val="FF0000"/>
                </a:solidFill>
                <a:uFill>
                  <a:solidFill>
                    <a:srgbClr val="FF0000"/>
                  </a:solidFill>
                </a:uFill>
              </a:rPr>
              <a:t> </a:t>
            </a:r>
            <a:r>
              <a:rPr lang="en-IN" sz="1800" b="1" u="sng" spc="-25" dirty="0">
                <a:solidFill>
                  <a:srgbClr val="FF0000"/>
                </a:solidFill>
                <a:uFill>
                  <a:solidFill>
                    <a:srgbClr val="FF0000"/>
                  </a:solidFill>
                </a:uFill>
              </a:rPr>
              <a:t>(Under </a:t>
            </a:r>
            <a:r>
              <a:rPr lang="en-IN" sz="1800" b="1" u="sng" spc="-80" dirty="0">
                <a:solidFill>
                  <a:srgbClr val="FF0000"/>
                </a:solidFill>
                <a:uFill>
                  <a:solidFill>
                    <a:srgbClr val="FF0000"/>
                  </a:solidFill>
                </a:uFill>
              </a:rPr>
              <a:t>Graduate)</a:t>
            </a:r>
            <a:r>
              <a:rPr lang="en-IN" sz="1800" b="1" u="sng" spc="-45" dirty="0">
                <a:solidFill>
                  <a:srgbClr val="FF0000"/>
                </a:solidFill>
                <a:uFill>
                  <a:solidFill>
                    <a:srgbClr val="FF0000"/>
                  </a:solidFill>
                </a:uFill>
              </a:rPr>
              <a:t> </a:t>
            </a:r>
            <a:r>
              <a:rPr lang="en-IN" sz="1800" b="1" u="sng" spc="85" dirty="0">
                <a:solidFill>
                  <a:srgbClr val="FF0000"/>
                </a:solidFill>
                <a:uFill>
                  <a:solidFill>
                    <a:srgbClr val="FF0000"/>
                  </a:solidFill>
                </a:uFill>
              </a:rPr>
              <a:t>DDU</a:t>
            </a:r>
            <a:r>
              <a:rPr lang="en-IN" sz="1800" b="1" u="sng" spc="-40" dirty="0">
                <a:solidFill>
                  <a:srgbClr val="FF0000"/>
                </a:solidFill>
                <a:uFill>
                  <a:solidFill>
                    <a:srgbClr val="FF0000"/>
                  </a:solidFill>
                </a:uFill>
              </a:rPr>
              <a:t> </a:t>
            </a:r>
            <a:r>
              <a:rPr lang="en-IN" sz="1800" b="1" u="sng" spc="-70" dirty="0">
                <a:solidFill>
                  <a:srgbClr val="FF0000"/>
                </a:solidFill>
                <a:uFill>
                  <a:solidFill>
                    <a:srgbClr val="FF0000"/>
                  </a:solidFill>
                </a:uFill>
              </a:rPr>
              <a:t>Gorakhpur</a:t>
            </a:r>
            <a:r>
              <a:rPr lang="en-IN" sz="1800" b="1" u="sng" spc="-35" dirty="0">
                <a:solidFill>
                  <a:srgbClr val="FF0000"/>
                </a:solidFill>
                <a:uFill>
                  <a:solidFill>
                    <a:srgbClr val="FF0000"/>
                  </a:solidFill>
                </a:uFill>
              </a:rPr>
              <a:t> </a:t>
            </a:r>
            <a:r>
              <a:rPr lang="en-IN" sz="1800" b="1" u="sng" spc="-10" dirty="0">
                <a:solidFill>
                  <a:srgbClr val="FF0000"/>
                </a:solidFill>
                <a:uFill>
                  <a:solidFill>
                    <a:srgbClr val="FF0000"/>
                  </a:solidFill>
                </a:uFill>
              </a:rPr>
              <a:t>University</a:t>
            </a:r>
            <a:r>
              <a:rPr lang="en-IN" sz="1800" b="1" dirty="0">
                <a:solidFill>
                  <a:srgbClr val="00B0F0"/>
                </a:solidFill>
                <a:latin typeface="Times New Roman" panose="02020603050405020304" pitchFamily="18" charset="0"/>
                <a:cs typeface="Times New Roman" panose="02020603050405020304" pitchFamily="18" charset="0"/>
              </a:rPr>
              <a:t> </a:t>
            </a:r>
          </a:p>
        </p:txBody>
      </p:sp>
      <p:sp>
        <p:nvSpPr>
          <p:cNvPr id="27" name="object 28">
            <a:extLst>
              <a:ext uri="{FF2B5EF4-FFF2-40B4-BE49-F238E27FC236}">
                <a16:creationId xmlns:a16="http://schemas.microsoft.com/office/drawing/2014/main" id="{638B3A0A-46B7-D96B-D496-EEB92EF0B3CF}"/>
              </a:ext>
            </a:extLst>
          </p:cNvPr>
          <p:cNvSpPr txBox="1"/>
          <p:nvPr/>
        </p:nvSpPr>
        <p:spPr>
          <a:xfrm>
            <a:off x="2151993" y="5405498"/>
            <a:ext cx="8434552" cy="1397819"/>
          </a:xfrm>
          <a:prstGeom prst="rect">
            <a:avLst/>
          </a:prstGeom>
        </p:spPr>
        <p:txBody>
          <a:bodyPr vert="horz" wrap="square" lIns="0" tIns="12700" rIns="0" bIns="0" rtlCol="0">
            <a:spAutoFit/>
          </a:bodyPr>
          <a:lstStyle/>
          <a:p>
            <a:pPr marL="12700">
              <a:lnSpc>
                <a:spcPct val="100000"/>
              </a:lnSpc>
              <a:spcBef>
                <a:spcPts val="100"/>
              </a:spcBef>
            </a:pPr>
            <a:r>
              <a:rPr sz="1800" spc="-30" dirty="0">
                <a:solidFill>
                  <a:srgbClr val="FF0000"/>
                </a:solidFill>
                <a:latin typeface="Times New Roman"/>
                <a:cs typeface="Times New Roman"/>
              </a:rPr>
              <a:t>Developed</a:t>
            </a:r>
            <a:r>
              <a:rPr sz="1800" spc="-10" dirty="0">
                <a:solidFill>
                  <a:srgbClr val="FF0000"/>
                </a:solidFill>
                <a:latin typeface="Times New Roman"/>
                <a:cs typeface="Times New Roman"/>
              </a:rPr>
              <a:t> </a:t>
            </a:r>
            <a:r>
              <a:rPr sz="1800" dirty="0">
                <a:solidFill>
                  <a:srgbClr val="FF0000"/>
                </a:solidFill>
                <a:latin typeface="Times New Roman"/>
                <a:cs typeface="Times New Roman"/>
              </a:rPr>
              <a:t>and</a:t>
            </a:r>
            <a:r>
              <a:rPr sz="1800" spc="-5" dirty="0">
                <a:solidFill>
                  <a:srgbClr val="FF0000"/>
                </a:solidFill>
                <a:latin typeface="Times New Roman"/>
                <a:cs typeface="Times New Roman"/>
              </a:rPr>
              <a:t> </a:t>
            </a:r>
            <a:r>
              <a:rPr sz="1800" dirty="0">
                <a:solidFill>
                  <a:srgbClr val="FF0000"/>
                </a:solidFill>
                <a:latin typeface="Times New Roman"/>
                <a:cs typeface="Times New Roman"/>
              </a:rPr>
              <a:t>Compiled</a:t>
            </a:r>
            <a:r>
              <a:rPr sz="1800" spc="-10" dirty="0">
                <a:solidFill>
                  <a:srgbClr val="FF0000"/>
                </a:solidFill>
                <a:latin typeface="Times New Roman"/>
                <a:cs typeface="Times New Roman"/>
              </a:rPr>
              <a:t> </a:t>
            </a:r>
            <a:r>
              <a:rPr sz="1800" spc="-25" dirty="0">
                <a:solidFill>
                  <a:srgbClr val="FF0000"/>
                </a:solidFill>
                <a:latin typeface="Times New Roman"/>
                <a:cs typeface="Times New Roman"/>
              </a:rPr>
              <a:t>by:</a:t>
            </a:r>
            <a:endParaRPr sz="1800" dirty="0">
              <a:latin typeface="Times New Roman"/>
              <a:cs typeface="Times New Roman"/>
            </a:endParaRPr>
          </a:p>
          <a:p>
            <a:pPr marL="12700" marR="297180" indent="-12700">
              <a:lnSpc>
                <a:spcPct val="100000"/>
              </a:lnSpc>
              <a:buSzPct val="94444"/>
              <a:buAutoNum type="arabicPeriod"/>
              <a:tabLst>
                <a:tab pos="174625" algn="l"/>
              </a:tabLst>
            </a:pPr>
            <a:r>
              <a:rPr sz="1800" u="sng" spc="-15" dirty="0">
                <a:solidFill>
                  <a:srgbClr val="FF0000"/>
                </a:solidFill>
                <a:uFill>
                  <a:solidFill>
                    <a:srgbClr val="FF0000"/>
                  </a:solidFill>
                </a:uFill>
                <a:latin typeface="Times New Roman"/>
                <a:cs typeface="Times New Roman"/>
              </a:rPr>
              <a:t>	 </a:t>
            </a:r>
            <a:r>
              <a:rPr sz="1800" u="sng" spc="-10" dirty="0">
                <a:solidFill>
                  <a:srgbClr val="FF0000"/>
                </a:solidFill>
                <a:uFill>
                  <a:solidFill>
                    <a:srgbClr val="FF0000"/>
                  </a:solidFill>
                </a:uFill>
                <a:latin typeface="Times New Roman"/>
                <a:cs typeface="Times New Roman"/>
              </a:rPr>
              <a:t>Prof.</a:t>
            </a:r>
            <a:r>
              <a:rPr sz="1800" u="sng" spc="-5" dirty="0">
                <a:solidFill>
                  <a:srgbClr val="FF0000"/>
                </a:solidFill>
                <a:uFill>
                  <a:solidFill>
                    <a:srgbClr val="FF0000"/>
                  </a:solidFill>
                </a:uFill>
                <a:latin typeface="Times New Roman"/>
                <a:cs typeface="Times New Roman"/>
              </a:rPr>
              <a:t> </a:t>
            </a:r>
            <a:r>
              <a:rPr sz="1800" u="sng" spc="-100" dirty="0">
                <a:solidFill>
                  <a:srgbClr val="FF0000"/>
                </a:solidFill>
                <a:uFill>
                  <a:solidFill>
                    <a:srgbClr val="FF0000"/>
                  </a:solidFill>
                </a:uFill>
                <a:latin typeface="Times New Roman"/>
                <a:cs typeface="Times New Roman"/>
              </a:rPr>
              <a:t>Vijay</a:t>
            </a:r>
            <a:r>
              <a:rPr sz="1800" u="sng" spc="-25" dirty="0">
                <a:solidFill>
                  <a:srgbClr val="FF0000"/>
                </a:solidFill>
                <a:uFill>
                  <a:solidFill>
                    <a:srgbClr val="FF0000"/>
                  </a:solidFill>
                </a:uFill>
                <a:latin typeface="Times New Roman"/>
                <a:cs typeface="Times New Roman"/>
              </a:rPr>
              <a:t> </a:t>
            </a:r>
            <a:r>
              <a:rPr sz="1800" u="sng" dirty="0">
                <a:solidFill>
                  <a:srgbClr val="FF0000"/>
                </a:solidFill>
                <a:uFill>
                  <a:solidFill>
                    <a:srgbClr val="FF0000"/>
                  </a:solidFill>
                </a:uFill>
                <a:latin typeface="Times New Roman"/>
                <a:cs typeface="Times New Roman"/>
              </a:rPr>
              <a:t>Chahal,</a:t>
            </a:r>
            <a:r>
              <a:rPr sz="1800" u="sng" spc="10" dirty="0">
                <a:solidFill>
                  <a:srgbClr val="FF0000"/>
                </a:solidFill>
                <a:uFill>
                  <a:solidFill>
                    <a:srgbClr val="FF0000"/>
                  </a:solidFill>
                </a:uFill>
                <a:latin typeface="Times New Roman"/>
                <a:cs typeface="Times New Roman"/>
              </a:rPr>
              <a:t> </a:t>
            </a:r>
            <a:r>
              <a:rPr sz="1800" dirty="0">
                <a:solidFill>
                  <a:srgbClr val="FF0000"/>
                </a:solidFill>
                <a:latin typeface="Times New Roman"/>
                <a:cs typeface="Times New Roman"/>
              </a:rPr>
              <a:t>Department</a:t>
            </a:r>
            <a:r>
              <a:rPr sz="1800" spc="-35" dirty="0">
                <a:solidFill>
                  <a:srgbClr val="FF0000"/>
                </a:solidFill>
                <a:latin typeface="Times New Roman"/>
                <a:cs typeface="Times New Roman"/>
              </a:rPr>
              <a:t> </a:t>
            </a:r>
            <a:r>
              <a:rPr sz="1800" dirty="0">
                <a:solidFill>
                  <a:srgbClr val="FF0000"/>
                </a:solidFill>
                <a:latin typeface="Times New Roman"/>
                <a:cs typeface="Times New Roman"/>
              </a:rPr>
              <a:t>of</a:t>
            </a:r>
            <a:r>
              <a:rPr sz="1800" spc="-10" dirty="0">
                <a:solidFill>
                  <a:srgbClr val="FF0000"/>
                </a:solidFill>
                <a:latin typeface="Times New Roman"/>
                <a:cs typeface="Times New Roman"/>
              </a:rPr>
              <a:t> </a:t>
            </a:r>
            <a:r>
              <a:rPr sz="1800" spc="-60" dirty="0">
                <a:solidFill>
                  <a:srgbClr val="FF0000"/>
                </a:solidFill>
                <a:latin typeface="Times New Roman"/>
                <a:cs typeface="Times New Roman"/>
              </a:rPr>
              <a:t>Physical</a:t>
            </a:r>
            <a:r>
              <a:rPr sz="1800" spc="-20" dirty="0">
                <a:solidFill>
                  <a:srgbClr val="FF0000"/>
                </a:solidFill>
                <a:latin typeface="Times New Roman"/>
                <a:cs typeface="Times New Roman"/>
              </a:rPr>
              <a:t> </a:t>
            </a:r>
            <a:r>
              <a:rPr sz="1800" dirty="0">
                <a:solidFill>
                  <a:srgbClr val="FF0000"/>
                </a:solidFill>
                <a:latin typeface="Times New Roman"/>
                <a:cs typeface="Times New Roman"/>
              </a:rPr>
              <a:t>Education,</a:t>
            </a:r>
            <a:r>
              <a:rPr sz="1800" spc="-40" dirty="0">
                <a:solidFill>
                  <a:srgbClr val="FF0000"/>
                </a:solidFill>
                <a:latin typeface="Times New Roman"/>
                <a:cs typeface="Times New Roman"/>
              </a:rPr>
              <a:t> </a:t>
            </a:r>
            <a:r>
              <a:rPr sz="1800" spc="-25" dirty="0">
                <a:solidFill>
                  <a:srgbClr val="FF0000"/>
                </a:solidFill>
                <a:latin typeface="Times New Roman"/>
                <a:cs typeface="Times New Roman"/>
              </a:rPr>
              <a:t>DDU </a:t>
            </a:r>
            <a:r>
              <a:rPr sz="1800" dirty="0">
                <a:solidFill>
                  <a:srgbClr val="FF0000"/>
                </a:solidFill>
                <a:latin typeface="Times New Roman"/>
                <a:cs typeface="Times New Roman"/>
              </a:rPr>
              <a:t>Gorakhpur</a:t>
            </a:r>
            <a:r>
              <a:rPr sz="1800" spc="65" dirty="0">
                <a:solidFill>
                  <a:srgbClr val="FF0000"/>
                </a:solidFill>
                <a:latin typeface="Times New Roman"/>
                <a:cs typeface="Times New Roman"/>
              </a:rPr>
              <a:t> </a:t>
            </a:r>
            <a:r>
              <a:rPr sz="1800" spc="-40" dirty="0">
                <a:solidFill>
                  <a:srgbClr val="FF0000"/>
                </a:solidFill>
                <a:latin typeface="Times New Roman"/>
                <a:cs typeface="Times New Roman"/>
              </a:rPr>
              <a:t>University,</a:t>
            </a:r>
            <a:r>
              <a:rPr sz="1800" spc="30" dirty="0">
                <a:solidFill>
                  <a:srgbClr val="FF0000"/>
                </a:solidFill>
                <a:latin typeface="Times New Roman"/>
                <a:cs typeface="Times New Roman"/>
              </a:rPr>
              <a:t> </a:t>
            </a:r>
            <a:r>
              <a:rPr sz="1800" spc="-10" dirty="0">
                <a:solidFill>
                  <a:srgbClr val="FF0000"/>
                </a:solidFill>
                <a:latin typeface="Times New Roman"/>
                <a:cs typeface="Times New Roman"/>
              </a:rPr>
              <a:t>Gorakhpur.</a:t>
            </a:r>
            <a:endParaRPr sz="1800" dirty="0">
              <a:latin typeface="Times New Roman"/>
              <a:cs typeface="Times New Roman"/>
            </a:endParaRPr>
          </a:p>
          <a:p>
            <a:pPr marL="12700" marR="5080" indent="-5080">
              <a:lnSpc>
                <a:spcPct val="100000"/>
              </a:lnSpc>
              <a:buSzPct val="94444"/>
              <a:buAutoNum type="arabicPeriod"/>
              <a:tabLst>
                <a:tab pos="182245" algn="l"/>
              </a:tabLst>
            </a:pPr>
            <a:r>
              <a:rPr sz="1800" u="sng" spc="-30" dirty="0">
                <a:solidFill>
                  <a:srgbClr val="FF0000"/>
                </a:solidFill>
                <a:uFill>
                  <a:solidFill>
                    <a:srgbClr val="FF0000"/>
                  </a:solidFill>
                </a:uFill>
                <a:latin typeface="Times New Roman"/>
                <a:cs typeface="Times New Roman"/>
              </a:rPr>
              <a:t>	 </a:t>
            </a:r>
            <a:r>
              <a:rPr sz="1800" u="sng" spc="-10" dirty="0">
                <a:solidFill>
                  <a:srgbClr val="FF0000"/>
                </a:solidFill>
                <a:uFill>
                  <a:solidFill>
                    <a:srgbClr val="FF0000"/>
                  </a:solidFill>
                </a:uFill>
                <a:latin typeface="Times New Roman"/>
                <a:cs typeface="Times New Roman"/>
              </a:rPr>
              <a:t>Mr.</a:t>
            </a:r>
            <a:r>
              <a:rPr sz="1800" u="sng" spc="-15" dirty="0">
                <a:solidFill>
                  <a:srgbClr val="FF0000"/>
                </a:solidFill>
                <a:uFill>
                  <a:solidFill>
                    <a:srgbClr val="FF0000"/>
                  </a:solidFill>
                </a:uFill>
                <a:latin typeface="Times New Roman"/>
                <a:cs typeface="Times New Roman"/>
              </a:rPr>
              <a:t> </a:t>
            </a:r>
            <a:r>
              <a:rPr sz="1800" u="sng" spc="-25" dirty="0">
                <a:solidFill>
                  <a:srgbClr val="FF0000"/>
                </a:solidFill>
                <a:uFill>
                  <a:solidFill>
                    <a:srgbClr val="FF0000"/>
                  </a:solidFill>
                </a:uFill>
                <a:latin typeface="Times New Roman"/>
                <a:cs typeface="Times New Roman"/>
              </a:rPr>
              <a:t>Akash</a:t>
            </a:r>
            <a:r>
              <a:rPr sz="1800" u="sng" spc="-30" dirty="0">
                <a:solidFill>
                  <a:srgbClr val="FF0000"/>
                </a:solidFill>
                <a:uFill>
                  <a:solidFill>
                    <a:srgbClr val="FF0000"/>
                  </a:solidFill>
                </a:uFill>
                <a:latin typeface="Times New Roman"/>
                <a:cs typeface="Times New Roman"/>
              </a:rPr>
              <a:t> </a:t>
            </a:r>
            <a:r>
              <a:rPr sz="1800" u="sng" spc="-35" dirty="0">
                <a:solidFill>
                  <a:srgbClr val="FF0000"/>
                </a:solidFill>
                <a:uFill>
                  <a:solidFill>
                    <a:srgbClr val="FF0000"/>
                  </a:solidFill>
                </a:uFill>
                <a:latin typeface="Times New Roman"/>
                <a:cs typeface="Times New Roman"/>
              </a:rPr>
              <a:t>Vishwakarma,</a:t>
            </a:r>
            <a:r>
              <a:rPr sz="1800" spc="-30" dirty="0">
                <a:solidFill>
                  <a:srgbClr val="FF0000"/>
                </a:solidFill>
                <a:latin typeface="Times New Roman"/>
                <a:cs typeface="Times New Roman"/>
              </a:rPr>
              <a:t> </a:t>
            </a:r>
            <a:r>
              <a:rPr sz="1800" dirty="0">
                <a:solidFill>
                  <a:srgbClr val="FF0000"/>
                </a:solidFill>
                <a:latin typeface="Times New Roman"/>
                <a:cs typeface="Times New Roman"/>
              </a:rPr>
              <a:t>Guest</a:t>
            </a:r>
            <a:r>
              <a:rPr sz="1800" spc="-40" dirty="0">
                <a:solidFill>
                  <a:srgbClr val="FF0000"/>
                </a:solidFill>
                <a:latin typeface="Times New Roman"/>
                <a:cs typeface="Times New Roman"/>
              </a:rPr>
              <a:t> </a:t>
            </a:r>
            <a:r>
              <a:rPr sz="1800" spc="-55" dirty="0">
                <a:solidFill>
                  <a:srgbClr val="FF0000"/>
                </a:solidFill>
                <a:latin typeface="Times New Roman"/>
                <a:cs typeface="Times New Roman"/>
              </a:rPr>
              <a:t>Faculty,</a:t>
            </a:r>
            <a:r>
              <a:rPr sz="1800" spc="-35" dirty="0">
                <a:solidFill>
                  <a:srgbClr val="FF0000"/>
                </a:solidFill>
                <a:latin typeface="Times New Roman"/>
                <a:cs typeface="Times New Roman"/>
              </a:rPr>
              <a:t> </a:t>
            </a:r>
            <a:r>
              <a:rPr sz="1800" dirty="0">
                <a:solidFill>
                  <a:srgbClr val="FF0000"/>
                </a:solidFill>
                <a:latin typeface="Times New Roman"/>
                <a:cs typeface="Times New Roman"/>
              </a:rPr>
              <a:t>Department</a:t>
            </a:r>
            <a:r>
              <a:rPr sz="1800" spc="-50" dirty="0">
                <a:solidFill>
                  <a:srgbClr val="FF0000"/>
                </a:solidFill>
                <a:latin typeface="Times New Roman"/>
                <a:cs typeface="Times New Roman"/>
              </a:rPr>
              <a:t> </a:t>
            </a:r>
            <a:r>
              <a:rPr sz="1800" dirty="0">
                <a:solidFill>
                  <a:srgbClr val="FF0000"/>
                </a:solidFill>
                <a:latin typeface="Times New Roman"/>
                <a:cs typeface="Times New Roman"/>
              </a:rPr>
              <a:t>of</a:t>
            </a:r>
            <a:r>
              <a:rPr sz="1800" spc="-20" dirty="0">
                <a:solidFill>
                  <a:srgbClr val="FF0000"/>
                </a:solidFill>
                <a:latin typeface="Times New Roman"/>
                <a:cs typeface="Times New Roman"/>
              </a:rPr>
              <a:t> </a:t>
            </a:r>
            <a:r>
              <a:rPr sz="1800" spc="-35" dirty="0">
                <a:solidFill>
                  <a:srgbClr val="FF0000"/>
                </a:solidFill>
                <a:latin typeface="Times New Roman"/>
                <a:cs typeface="Times New Roman"/>
              </a:rPr>
              <a:t>Physical </a:t>
            </a:r>
            <a:r>
              <a:rPr sz="1800" dirty="0">
                <a:solidFill>
                  <a:srgbClr val="FF0000"/>
                </a:solidFill>
                <a:latin typeface="Times New Roman"/>
                <a:cs typeface="Times New Roman"/>
              </a:rPr>
              <a:t>Education,</a:t>
            </a:r>
            <a:r>
              <a:rPr sz="1800" spc="10" dirty="0">
                <a:solidFill>
                  <a:srgbClr val="FF0000"/>
                </a:solidFill>
                <a:latin typeface="Times New Roman"/>
                <a:cs typeface="Times New Roman"/>
              </a:rPr>
              <a:t> </a:t>
            </a:r>
            <a:r>
              <a:rPr sz="1800" dirty="0">
                <a:solidFill>
                  <a:srgbClr val="FF0000"/>
                </a:solidFill>
                <a:latin typeface="Times New Roman"/>
                <a:cs typeface="Times New Roman"/>
              </a:rPr>
              <a:t>DDU</a:t>
            </a:r>
            <a:r>
              <a:rPr sz="1800" spc="65" dirty="0">
                <a:solidFill>
                  <a:srgbClr val="FF0000"/>
                </a:solidFill>
                <a:latin typeface="Times New Roman"/>
                <a:cs typeface="Times New Roman"/>
              </a:rPr>
              <a:t> </a:t>
            </a:r>
            <a:r>
              <a:rPr sz="1800" dirty="0">
                <a:solidFill>
                  <a:srgbClr val="FF0000"/>
                </a:solidFill>
                <a:latin typeface="Times New Roman"/>
                <a:cs typeface="Times New Roman"/>
              </a:rPr>
              <a:t>Gorakhpur</a:t>
            </a:r>
            <a:r>
              <a:rPr sz="1800" spc="75" dirty="0">
                <a:solidFill>
                  <a:srgbClr val="FF0000"/>
                </a:solidFill>
                <a:latin typeface="Times New Roman"/>
                <a:cs typeface="Times New Roman"/>
              </a:rPr>
              <a:t> </a:t>
            </a:r>
            <a:r>
              <a:rPr sz="1800" spc="-40" dirty="0">
                <a:solidFill>
                  <a:srgbClr val="FF0000"/>
                </a:solidFill>
                <a:latin typeface="Times New Roman"/>
                <a:cs typeface="Times New Roman"/>
              </a:rPr>
              <a:t>University,</a:t>
            </a:r>
            <a:r>
              <a:rPr sz="1800" spc="30" dirty="0">
                <a:solidFill>
                  <a:srgbClr val="FF0000"/>
                </a:solidFill>
                <a:latin typeface="Times New Roman"/>
                <a:cs typeface="Times New Roman"/>
              </a:rPr>
              <a:t> </a:t>
            </a:r>
            <a:r>
              <a:rPr sz="1800" spc="-10" dirty="0">
                <a:solidFill>
                  <a:srgbClr val="FF0000"/>
                </a:solidFill>
                <a:latin typeface="Times New Roman"/>
                <a:cs typeface="Times New Roman"/>
              </a:rPr>
              <a:t>Gorakhpur.</a:t>
            </a:r>
            <a:endParaRPr sz="1800" dirty="0">
              <a:latin typeface="Times New Roman"/>
              <a:cs typeface="Times New Roman"/>
            </a:endParaRPr>
          </a:p>
        </p:txBody>
      </p:sp>
      <p:sp>
        <p:nvSpPr>
          <p:cNvPr id="28" name="TextBox 27">
            <a:extLst>
              <a:ext uri="{FF2B5EF4-FFF2-40B4-BE49-F238E27FC236}">
                <a16:creationId xmlns:a16="http://schemas.microsoft.com/office/drawing/2014/main" id="{CD3B8C9C-BB4E-6E39-FDD9-05602FA4E7CD}"/>
              </a:ext>
            </a:extLst>
          </p:cNvPr>
          <p:cNvSpPr txBox="1"/>
          <p:nvPr/>
        </p:nvSpPr>
        <p:spPr>
          <a:xfrm>
            <a:off x="6096000" y="1357840"/>
            <a:ext cx="4658710" cy="3416320"/>
          </a:xfrm>
          <a:prstGeom prst="rect">
            <a:avLst/>
          </a:prstGeom>
          <a:noFill/>
        </p:spPr>
        <p:txBody>
          <a:bodyPr wrap="square" rtlCol="0">
            <a:spAutoFit/>
          </a:bodyPr>
          <a:lstStyle/>
          <a:p>
            <a:pPr algn="ctr"/>
            <a:endParaRPr lang="en-IN" dirty="0">
              <a:solidFill>
                <a:srgbClr val="FF0000"/>
              </a:solidFill>
              <a:highlight>
                <a:srgbClr val="FFFF00"/>
              </a:highlight>
            </a:endParaRPr>
          </a:p>
          <a:p>
            <a:pPr algn="ctr"/>
            <a:r>
              <a:rPr lang="en-IN" b="1" dirty="0">
                <a:solidFill>
                  <a:srgbClr val="FF0000"/>
                </a:solidFill>
                <a:highlight>
                  <a:srgbClr val="FFFF00"/>
                </a:highlight>
              </a:rPr>
              <a:t>SE1 PED</a:t>
            </a:r>
          </a:p>
          <a:p>
            <a:pPr algn="ctr"/>
            <a:endParaRPr lang="en-IN" b="1" dirty="0">
              <a:solidFill>
                <a:srgbClr val="FF0000"/>
              </a:solidFill>
              <a:highlight>
                <a:srgbClr val="FFFF00"/>
              </a:highlight>
            </a:endParaRPr>
          </a:p>
          <a:p>
            <a:pPr algn="ctr"/>
            <a:endParaRPr lang="en-IN" b="1" dirty="0">
              <a:solidFill>
                <a:srgbClr val="FF0000"/>
              </a:solidFill>
              <a:highlight>
                <a:srgbClr val="FFFF00"/>
              </a:highlight>
            </a:endParaRPr>
          </a:p>
          <a:p>
            <a:pPr algn="ctr"/>
            <a:r>
              <a:rPr lang="en-IN" b="1" dirty="0">
                <a:solidFill>
                  <a:srgbClr val="FF0000"/>
                </a:solidFill>
                <a:highlight>
                  <a:srgbClr val="FFFF00"/>
                </a:highlight>
              </a:rPr>
              <a:t>PHYSICAL FITNESS AND RECREATION</a:t>
            </a:r>
          </a:p>
          <a:p>
            <a:pPr algn="ctr"/>
            <a:endParaRPr lang="en-IN" b="1" dirty="0">
              <a:solidFill>
                <a:srgbClr val="FF0000"/>
              </a:solidFill>
              <a:highlight>
                <a:srgbClr val="FFFF00"/>
              </a:highlight>
            </a:endParaRPr>
          </a:p>
          <a:p>
            <a:pPr algn="ctr"/>
            <a:r>
              <a:rPr lang="en-IN" b="1" dirty="0">
                <a:solidFill>
                  <a:srgbClr val="FF0000"/>
                </a:solidFill>
                <a:highlight>
                  <a:srgbClr val="FFFF00"/>
                </a:highlight>
              </a:rPr>
              <a:t> </a:t>
            </a:r>
          </a:p>
          <a:p>
            <a:pPr algn="ctr"/>
            <a:r>
              <a:rPr lang="en-IN" b="1" dirty="0">
                <a:solidFill>
                  <a:srgbClr val="FF0000"/>
                </a:solidFill>
                <a:highlight>
                  <a:srgbClr val="FFFF00"/>
                </a:highlight>
              </a:rPr>
              <a:t>UNIT – III</a:t>
            </a:r>
          </a:p>
          <a:p>
            <a:pPr algn="ctr"/>
            <a:endParaRPr lang="en-IN" b="1" dirty="0">
              <a:solidFill>
                <a:srgbClr val="FF0000"/>
              </a:solidFill>
              <a:highlight>
                <a:srgbClr val="FFFF00"/>
              </a:highlight>
            </a:endParaRPr>
          </a:p>
          <a:p>
            <a:pPr algn="ctr"/>
            <a:endParaRPr lang="en-IN" b="1" dirty="0">
              <a:solidFill>
                <a:srgbClr val="FF0000"/>
              </a:solidFill>
              <a:highlight>
                <a:srgbClr val="FFFF00"/>
              </a:highlight>
            </a:endParaRPr>
          </a:p>
          <a:p>
            <a:pPr algn="ctr"/>
            <a:endParaRPr lang="en-IN" b="1" dirty="0">
              <a:solidFill>
                <a:srgbClr val="FF0000"/>
              </a:solidFill>
              <a:highlight>
                <a:srgbClr val="FFFF00"/>
              </a:highlight>
            </a:endParaRPr>
          </a:p>
          <a:p>
            <a:pPr algn="ctr"/>
            <a:r>
              <a:rPr lang="en-IN" b="1" dirty="0">
                <a:solidFill>
                  <a:srgbClr val="FF0000"/>
                </a:solidFill>
                <a:highlight>
                  <a:srgbClr val="FFFF00"/>
                </a:highlight>
              </a:rPr>
              <a:t>PHYSICAL FITNESS AND THEIR COMPONENTS</a:t>
            </a:r>
          </a:p>
        </p:txBody>
      </p:sp>
      <p:pic>
        <p:nvPicPr>
          <p:cNvPr id="3" name="Picture 2">
            <a:extLst>
              <a:ext uri="{FF2B5EF4-FFF2-40B4-BE49-F238E27FC236}">
                <a16:creationId xmlns:a16="http://schemas.microsoft.com/office/drawing/2014/main" id="{2FF8F8E6-8BE8-6FF2-C6A7-D758DA7A5AC3}"/>
              </a:ext>
            </a:extLst>
          </p:cNvPr>
          <p:cNvPicPr>
            <a:picLocks noChangeAspect="1"/>
          </p:cNvPicPr>
          <p:nvPr/>
        </p:nvPicPr>
        <p:blipFill>
          <a:blip r:embed="rId2"/>
          <a:stretch>
            <a:fillRect/>
          </a:stretch>
        </p:blipFill>
        <p:spPr>
          <a:xfrm>
            <a:off x="2151993" y="1357839"/>
            <a:ext cx="3871360" cy="3935117"/>
          </a:xfrm>
          <a:prstGeom prst="rect">
            <a:avLst/>
          </a:prstGeom>
        </p:spPr>
      </p:pic>
    </p:spTree>
    <p:extLst>
      <p:ext uri="{BB962C8B-B14F-4D97-AF65-F5344CB8AC3E}">
        <p14:creationId xmlns:p14="http://schemas.microsoft.com/office/powerpoint/2010/main" val="1049453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A0C886-60A4-3A4B-BE9A-0BA7B202A3EB}"/>
              </a:ext>
            </a:extLst>
          </p:cNvPr>
          <p:cNvSpPr>
            <a:spLocks noGrp="1"/>
          </p:cNvSpPr>
          <p:nvPr>
            <p:ph idx="1"/>
          </p:nvPr>
        </p:nvSpPr>
        <p:spPr>
          <a:xfrm>
            <a:off x="1" y="0"/>
            <a:ext cx="7650760" cy="6858000"/>
          </a:xfrm>
        </p:spPr>
        <p:txBody>
          <a:bodyPr>
            <a:normAutofit/>
          </a:bodyPr>
          <a:lstStyle/>
          <a:p>
            <a:pPr marL="0" indent="0" algn="just">
              <a:buNone/>
            </a:pPr>
            <a:r>
              <a:rPr lang="en-US" sz="2200" b="1" dirty="0">
                <a:latin typeface="Times New Roman" panose="02020603050405020304" pitchFamily="18" charset="0"/>
                <a:cs typeface="Times New Roman" panose="02020603050405020304" pitchFamily="18" charset="0"/>
              </a:rPr>
              <a:t>4. Flexibility</a:t>
            </a:r>
          </a:p>
          <a:p>
            <a:pPr algn="just"/>
            <a:r>
              <a:rPr lang="en-US" sz="2200" dirty="0">
                <a:latin typeface="Times New Roman" panose="02020603050405020304" pitchFamily="18" charset="0"/>
                <a:cs typeface="Times New Roman" panose="02020603050405020304" pitchFamily="18" charset="0"/>
              </a:rPr>
              <a:t>Flexibility is how well your joints and muscles stretch and move. It helps you move more freely and prevents injuries. Being flexible lets you reach, bend, or twist without feeling stiff.</a:t>
            </a:r>
          </a:p>
          <a:p>
            <a:pPr algn="just"/>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Example: Touching your toes, doing yoga poses, or bending to pick something off the floor. Gymnasts and dancers usually have high flexibility to perform all those twists and bends.</a:t>
            </a:r>
          </a:p>
          <a:p>
            <a:pPr algn="just"/>
            <a:endParaRPr lang="en-US" dirty="0">
              <a:latin typeface="Times New Roman" panose="02020603050405020304" pitchFamily="18" charset="0"/>
              <a:cs typeface="Times New Roman" panose="02020603050405020304" pitchFamily="18" charset="0"/>
            </a:endParaRPr>
          </a:p>
          <a:p>
            <a:pPr marL="0" indent="0" algn="just">
              <a:buNone/>
            </a:pPr>
            <a:r>
              <a:rPr lang="hi-IN" sz="2000" b="1" dirty="0"/>
              <a:t>4. लचीलापन</a:t>
            </a:r>
          </a:p>
          <a:p>
            <a:pPr algn="just"/>
            <a:r>
              <a:rPr lang="hi-IN" sz="2000" dirty="0"/>
              <a:t>लचीलापन यह है कि आपके जोड़ और मांसपेशियाँ कितनी अच्छी तरह से खिंचती और हिलती हैं। यह आपको अधिक स्वतंत्र रूप से चलने में मदद करता है और चोटों से बचाता है। लचीला होने से आप बिना </a:t>
            </a:r>
            <a:r>
              <a:rPr lang="hi-IN" sz="2000" dirty="0" err="1"/>
              <a:t>अकड़न</a:t>
            </a:r>
            <a:r>
              <a:rPr lang="hi-IN" sz="2000" dirty="0"/>
              <a:t> महसूस किए पहुँच सकते हैं, झुक सकते हैं या मुड़ सकते हैं।</a:t>
            </a:r>
          </a:p>
          <a:p>
            <a:pPr algn="just"/>
            <a:endParaRPr lang="hi-IN" sz="2000" dirty="0"/>
          </a:p>
          <a:p>
            <a:pPr algn="just"/>
            <a:r>
              <a:rPr lang="hi-IN" sz="2000" b="1" dirty="0"/>
              <a:t>उदाहरण: </a:t>
            </a:r>
            <a:r>
              <a:rPr lang="hi-IN" sz="2000" dirty="0"/>
              <a:t>अपने पैर की उंगलियों को छूना, योग मुद्राएँ करना, या फर्श से कुछ उठाने के लिए झुकना। </a:t>
            </a:r>
            <a:r>
              <a:rPr lang="hi-IN" sz="2000" dirty="0" err="1"/>
              <a:t>जिमनास्ट</a:t>
            </a:r>
            <a:r>
              <a:rPr lang="hi-IN" sz="2000" dirty="0"/>
              <a:t> और डांसर में आमतौर पर उन सभी मोड़ों और झुकने को करने के लिए उच्च लचीलापन होता है।</a:t>
            </a:r>
            <a:endParaRPr lang="en-IN" sz="2000" dirty="0"/>
          </a:p>
        </p:txBody>
      </p:sp>
      <p:pic>
        <p:nvPicPr>
          <p:cNvPr id="6" name="Picture 5">
            <a:extLst>
              <a:ext uri="{FF2B5EF4-FFF2-40B4-BE49-F238E27FC236}">
                <a16:creationId xmlns:a16="http://schemas.microsoft.com/office/drawing/2014/main" id="{D2F97C08-5A19-7563-6066-02FCF6C66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262" y="65931"/>
            <a:ext cx="4228052" cy="3440667"/>
          </a:xfrm>
          <a:prstGeom prst="rect">
            <a:avLst/>
          </a:prstGeom>
        </p:spPr>
      </p:pic>
      <p:pic>
        <p:nvPicPr>
          <p:cNvPr id="10" name="Picture 9">
            <a:extLst>
              <a:ext uri="{FF2B5EF4-FFF2-40B4-BE49-F238E27FC236}">
                <a16:creationId xmlns:a16="http://schemas.microsoft.com/office/drawing/2014/main" id="{973500AD-4B7B-CFDE-572D-DC442C375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261" y="3582099"/>
            <a:ext cx="4228051" cy="3209970"/>
          </a:xfrm>
          <a:prstGeom prst="rect">
            <a:avLst/>
          </a:prstGeom>
        </p:spPr>
      </p:pic>
    </p:spTree>
    <p:extLst>
      <p:ext uri="{BB962C8B-B14F-4D97-AF65-F5344CB8AC3E}">
        <p14:creationId xmlns:p14="http://schemas.microsoft.com/office/powerpoint/2010/main" val="1563522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28DB88-E6B7-E401-E854-526FB95C6A24}"/>
              </a:ext>
            </a:extLst>
          </p:cNvPr>
          <p:cNvSpPr>
            <a:spLocks noGrp="1"/>
          </p:cNvSpPr>
          <p:nvPr>
            <p:ph idx="1"/>
          </p:nvPr>
        </p:nvSpPr>
        <p:spPr>
          <a:xfrm>
            <a:off x="0" y="0"/>
            <a:ext cx="8875552" cy="6858000"/>
          </a:xfrm>
        </p:spPr>
        <p:txBody>
          <a:bodyPr>
            <a:normAutofit/>
          </a:bodyPr>
          <a:lstStyle/>
          <a:p>
            <a:pPr marL="0" indent="0" algn="just">
              <a:buNone/>
            </a:pPr>
            <a:r>
              <a:rPr lang="en-US" sz="2000" b="1" dirty="0">
                <a:latin typeface="Times New Roman" panose="02020603050405020304" pitchFamily="18" charset="0"/>
                <a:cs typeface="Times New Roman" panose="02020603050405020304" pitchFamily="18" charset="0"/>
              </a:rPr>
              <a:t>5. Body Composition</a:t>
            </a:r>
          </a:p>
          <a:p>
            <a:pPr algn="just"/>
            <a:r>
              <a:rPr lang="en-US" sz="2000" dirty="0">
                <a:latin typeface="Times New Roman" panose="02020603050405020304" pitchFamily="18" charset="0"/>
                <a:cs typeface="Times New Roman" panose="02020603050405020304" pitchFamily="18" charset="0"/>
              </a:rPr>
              <a:t>Body composition is the ratio of fat to muscle, bone, and other tissues in your body. It’s not just about weight but about how much of your body is muscle compared to fat. Healthy body composition means having a balanced amount of fat and muscle.</a:t>
            </a:r>
          </a:p>
          <a:p>
            <a:pPr algn="just"/>
            <a:endParaRPr lang="en-US" sz="2000"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Example: </a:t>
            </a:r>
            <a:r>
              <a:rPr lang="en-US" sz="2000" dirty="0">
                <a:latin typeface="Times New Roman" panose="02020603050405020304" pitchFamily="18" charset="0"/>
                <a:cs typeface="Times New Roman" panose="02020603050405020304" pitchFamily="18" charset="0"/>
              </a:rPr>
              <a:t>If you have more muscle and less fat, you’ll likely feel stronger and be healthier overall. Someone with a healthy body composition can do more activities without getting tired and is at lower risk of certain health problems.</a:t>
            </a:r>
          </a:p>
          <a:p>
            <a:pPr algn="just"/>
            <a:endParaRPr lang="en-US" sz="2000" dirty="0">
              <a:latin typeface="Times New Roman" panose="02020603050405020304" pitchFamily="18" charset="0"/>
              <a:cs typeface="Times New Roman" panose="02020603050405020304" pitchFamily="18" charset="0"/>
            </a:endParaRPr>
          </a:p>
          <a:p>
            <a:pPr marL="0" indent="0" algn="just">
              <a:buNone/>
            </a:pPr>
            <a:r>
              <a:rPr lang="hi-IN" sz="2000" b="1" dirty="0">
                <a:latin typeface="Times New Roman" panose="02020603050405020304" pitchFamily="18" charset="0"/>
                <a:cs typeface="Times New Roman" panose="02020603050405020304" pitchFamily="18" charset="0"/>
              </a:rPr>
              <a:t>5. शारीरिक संरचना</a:t>
            </a:r>
          </a:p>
          <a:p>
            <a:pPr algn="just">
              <a:lnSpc>
                <a:spcPct val="150000"/>
              </a:lnSpc>
            </a:pPr>
            <a:r>
              <a:rPr lang="hi-IN" sz="1800" dirty="0">
                <a:latin typeface="Times New Roman" panose="02020603050405020304" pitchFamily="18" charset="0"/>
                <a:cs typeface="Times New Roman" panose="02020603050405020304" pitchFamily="18" charset="0"/>
              </a:rPr>
              <a:t>शारीरिक संरचना आपके शरीर में वसा और मांसपेशियों, हड्डियों और अन्य ऊतकों का अनुपात है। यह सिर्फ़ वज़न के बारे में नहीं है, बल्कि यह भी है कि आपके शरीर में वसा की तुलना में कितनी मांसपेशियाँ हैं। स्वस्थ शारीरिक संरचना का मतलब है वसा और मांसपेशियों की संतुलित मात्रा होना।</a:t>
            </a:r>
          </a:p>
          <a:p>
            <a:pPr algn="just">
              <a:lnSpc>
                <a:spcPct val="150000"/>
              </a:lnSpc>
            </a:pPr>
            <a:endParaRPr lang="hi-IN" sz="1800" dirty="0">
              <a:latin typeface="Times New Roman" panose="02020603050405020304" pitchFamily="18" charset="0"/>
              <a:cs typeface="Times New Roman" panose="02020603050405020304" pitchFamily="18" charset="0"/>
            </a:endParaRPr>
          </a:p>
          <a:p>
            <a:pPr algn="just">
              <a:lnSpc>
                <a:spcPct val="150000"/>
              </a:lnSpc>
            </a:pPr>
            <a:r>
              <a:rPr lang="hi-IN" sz="1800" b="1" dirty="0">
                <a:latin typeface="Times New Roman" panose="02020603050405020304" pitchFamily="18" charset="0"/>
                <a:cs typeface="Times New Roman" panose="02020603050405020304" pitchFamily="18" charset="0"/>
              </a:rPr>
              <a:t>उदाहरण: </a:t>
            </a:r>
            <a:r>
              <a:rPr lang="hi-IN" sz="1800" dirty="0">
                <a:latin typeface="Times New Roman" panose="02020603050405020304" pitchFamily="18" charset="0"/>
                <a:cs typeface="Times New Roman" panose="02020603050405020304" pitchFamily="18" charset="0"/>
              </a:rPr>
              <a:t>अगर आपकी मांसपेशियाँ ज़्यादा हैं और वसा कम है, तो आप संभवतः ज़्यादा </a:t>
            </a:r>
            <a:r>
              <a:rPr lang="hi-IN" sz="1800" dirty="0" err="1">
                <a:latin typeface="Times New Roman" panose="02020603050405020304" pitchFamily="18" charset="0"/>
                <a:cs typeface="Times New Roman" panose="02020603050405020304" pitchFamily="18" charset="0"/>
              </a:rPr>
              <a:t>मज़बूत</a:t>
            </a:r>
            <a:r>
              <a:rPr lang="hi-IN" sz="1800" dirty="0">
                <a:latin typeface="Times New Roman" panose="02020603050405020304" pitchFamily="18" charset="0"/>
                <a:cs typeface="Times New Roman" panose="02020603050405020304" pitchFamily="18" charset="0"/>
              </a:rPr>
              <a:t> महसूस करेंगे और कुल मिलाकर स्वस्थ रहेंगे। स्वस्थ शारीरिक संरचना वाला व्यक्ति बिना थके ज़्यादा गतिविधियाँ कर सकता है और उसे कुछ स्वास्थ्य समस्याओं का जोखिम कम होता है।</a:t>
            </a:r>
            <a:endParaRPr lang="en-I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16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1738-FF86-FE00-8179-329C2DDA0420}"/>
              </a:ext>
            </a:extLst>
          </p:cNvPr>
          <p:cNvSpPr>
            <a:spLocks noGrp="1"/>
          </p:cNvSpPr>
          <p:nvPr>
            <p:ph type="title"/>
          </p:nvPr>
        </p:nvSpPr>
        <p:spPr>
          <a:xfrm>
            <a:off x="578141" y="0"/>
            <a:ext cx="10515600" cy="893224"/>
          </a:xfrm>
        </p:spPr>
        <p:txBody>
          <a:bodyPr/>
          <a:lstStyle/>
          <a:p>
            <a:pPr algn="ctr"/>
            <a:r>
              <a:rPr lang="en-IN" b="1" dirty="0">
                <a:solidFill>
                  <a:schemeClr val="accent1"/>
                </a:solidFill>
                <a:latin typeface="Times New Roman" panose="02020603050405020304" pitchFamily="18" charset="0"/>
                <a:cs typeface="Times New Roman" panose="02020603050405020304" pitchFamily="18" charset="0"/>
              </a:rPr>
              <a:t>SKILL – RELEATED COMPONENTS</a:t>
            </a:r>
          </a:p>
        </p:txBody>
      </p:sp>
      <p:sp>
        <p:nvSpPr>
          <p:cNvPr id="3" name="Content Placeholder 2">
            <a:extLst>
              <a:ext uri="{FF2B5EF4-FFF2-40B4-BE49-F238E27FC236}">
                <a16:creationId xmlns:a16="http://schemas.microsoft.com/office/drawing/2014/main" id="{01156DBE-723F-731E-0B6C-0093E966186C}"/>
              </a:ext>
            </a:extLst>
          </p:cNvPr>
          <p:cNvSpPr>
            <a:spLocks noGrp="1"/>
          </p:cNvSpPr>
          <p:nvPr>
            <p:ph idx="1"/>
          </p:nvPr>
        </p:nvSpPr>
        <p:spPr>
          <a:xfrm>
            <a:off x="0" y="893224"/>
            <a:ext cx="6929306" cy="5964776"/>
          </a:xfrm>
        </p:spPr>
        <p:txBody>
          <a:bodyPr>
            <a:normAutofit/>
          </a:bodyPr>
          <a:lstStyle/>
          <a:p>
            <a:pPr algn="l"/>
            <a:r>
              <a:rPr lang="en-US" b="1" i="0" dirty="0">
                <a:solidFill>
                  <a:srgbClr val="0D0D0D"/>
                </a:solidFill>
                <a:effectLst/>
                <a:latin typeface="ui-sans-serif"/>
              </a:rPr>
              <a:t>The six skill-related components are:</a:t>
            </a:r>
          </a:p>
          <a:p>
            <a:pPr algn="l"/>
            <a:endParaRPr lang="en-US" b="0" i="0" dirty="0">
              <a:solidFill>
                <a:srgbClr val="0D0D0D"/>
              </a:solidFill>
              <a:effectLst/>
              <a:latin typeface="ui-sans-serif"/>
            </a:endParaRPr>
          </a:p>
          <a:p>
            <a:pPr algn="l">
              <a:buFont typeface="Arial" panose="020B0604020202020204" pitchFamily="34" charset="0"/>
              <a:buChar char="•"/>
            </a:pPr>
            <a:r>
              <a:rPr lang="en-US" b="1" i="0" dirty="0">
                <a:solidFill>
                  <a:srgbClr val="0D0D0D"/>
                </a:solidFill>
                <a:effectLst/>
                <a:latin typeface="ui-sans-serif"/>
              </a:rPr>
              <a:t>Agility</a:t>
            </a:r>
            <a:r>
              <a:rPr lang="en-US" b="0" i="0" dirty="0">
                <a:solidFill>
                  <a:srgbClr val="0D0D0D"/>
                </a:solidFill>
                <a:effectLst/>
                <a:latin typeface="ui-sans-serif"/>
              </a:rPr>
              <a:t>: The ability to change direction quickly and accurately.</a:t>
            </a:r>
          </a:p>
          <a:p>
            <a:pPr marL="742950" lvl="1" indent="-285750" algn="l">
              <a:buFont typeface="Arial" panose="020B0604020202020204" pitchFamily="34" charset="0"/>
              <a:buChar char="•"/>
            </a:pPr>
            <a:r>
              <a:rPr lang="en-US" b="1" i="0" dirty="0">
                <a:solidFill>
                  <a:srgbClr val="0D0D0D"/>
                </a:solidFill>
                <a:effectLst/>
                <a:latin typeface="ui-sans-serif"/>
              </a:rPr>
              <a:t>Example</a:t>
            </a:r>
            <a:r>
              <a:rPr lang="en-US" b="0" i="0" dirty="0">
                <a:solidFill>
                  <a:srgbClr val="0D0D0D"/>
                </a:solidFill>
                <a:effectLst/>
                <a:latin typeface="ui-sans-serif"/>
              </a:rPr>
              <a:t>: Dodging an opponent in soccer or basketball.</a:t>
            </a:r>
          </a:p>
          <a:p>
            <a:pPr marL="742950" lvl="1" indent="-285750" algn="l">
              <a:buFont typeface="Arial" panose="020B0604020202020204" pitchFamily="34" charset="0"/>
              <a:buChar char="•"/>
            </a:pPr>
            <a:endParaRPr lang="en-US" b="0" i="0" dirty="0">
              <a:solidFill>
                <a:srgbClr val="0D0D0D"/>
              </a:solidFill>
              <a:effectLst/>
              <a:latin typeface="ui-sans-serif"/>
            </a:endParaRPr>
          </a:p>
          <a:p>
            <a:pPr algn="l">
              <a:buFont typeface="Arial" panose="020B0604020202020204" pitchFamily="34" charset="0"/>
              <a:buChar char="•"/>
            </a:pPr>
            <a:r>
              <a:rPr lang="en-US" b="1" i="0" dirty="0">
                <a:solidFill>
                  <a:srgbClr val="0D0D0D"/>
                </a:solidFill>
                <a:effectLst/>
                <a:latin typeface="ui-sans-serif"/>
              </a:rPr>
              <a:t>Speed</a:t>
            </a:r>
            <a:r>
              <a:rPr lang="en-US" b="0" i="0" dirty="0">
                <a:solidFill>
                  <a:srgbClr val="0D0D0D"/>
                </a:solidFill>
                <a:effectLst/>
                <a:latin typeface="ui-sans-serif"/>
              </a:rPr>
              <a:t>: The ability to move quickly across the ground or move limbs rapidly.</a:t>
            </a:r>
          </a:p>
          <a:p>
            <a:pPr marL="742950" lvl="1" indent="-285750" algn="l">
              <a:buFont typeface="Arial" panose="020B0604020202020204" pitchFamily="34" charset="0"/>
              <a:buChar char="•"/>
            </a:pPr>
            <a:r>
              <a:rPr lang="en-US" b="1" i="0" dirty="0">
                <a:solidFill>
                  <a:srgbClr val="0D0D0D"/>
                </a:solidFill>
                <a:effectLst/>
                <a:latin typeface="ui-sans-serif"/>
              </a:rPr>
              <a:t>Example</a:t>
            </a:r>
            <a:r>
              <a:rPr lang="en-US" b="0" i="0" dirty="0">
                <a:solidFill>
                  <a:srgbClr val="0D0D0D"/>
                </a:solidFill>
                <a:effectLst/>
                <a:latin typeface="ui-sans-serif"/>
              </a:rPr>
              <a:t>: Sprinting in a race or swimming fast across a pool.</a:t>
            </a:r>
          </a:p>
          <a:p>
            <a:pPr marL="742950" lvl="1" indent="-285750" algn="l">
              <a:buFont typeface="Arial" panose="020B0604020202020204" pitchFamily="34" charset="0"/>
              <a:buChar char="•"/>
            </a:pPr>
            <a:endParaRPr lang="en-US" dirty="0">
              <a:solidFill>
                <a:srgbClr val="0D0D0D"/>
              </a:solidFill>
              <a:latin typeface="ui-sans-serif"/>
            </a:endParaRPr>
          </a:p>
          <a:p>
            <a:pPr marL="742950" lvl="1" indent="-285750" algn="l">
              <a:buFont typeface="Arial" panose="020B0604020202020204" pitchFamily="34" charset="0"/>
              <a:buChar char="•"/>
            </a:pPr>
            <a:endParaRPr lang="en-US" b="0" i="0" dirty="0">
              <a:solidFill>
                <a:srgbClr val="0D0D0D"/>
              </a:solidFill>
              <a:effectLst/>
              <a:latin typeface="ui-sans-serif"/>
            </a:endParaRPr>
          </a:p>
          <a:p>
            <a:endParaRPr lang="en-IN" dirty="0"/>
          </a:p>
        </p:txBody>
      </p:sp>
      <p:pic>
        <p:nvPicPr>
          <p:cNvPr id="6" name="Picture 5">
            <a:extLst>
              <a:ext uri="{FF2B5EF4-FFF2-40B4-BE49-F238E27FC236}">
                <a16:creationId xmlns:a16="http://schemas.microsoft.com/office/drawing/2014/main" id="{DB625F9C-2B41-4EA4-0863-9FC1D2E0A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939" y="3700224"/>
            <a:ext cx="4764344" cy="2576640"/>
          </a:xfrm>
          <a:prstGeom prst="rect">
            <a:avLst/>
          </a:prstGeom>
        </p:spPr>
      </p:pic>
      <p:pic>
        <p:nvPicPr>
          <p:cNvPr id="9" name="Picture 8">
            <a:extLst>
              <a:ext uri="{FF2B5EF4-FFF2-40B4-BE49-F238E27FC236}">
                <a16:creationId xmlns:a16="http://schemas.microsoft.com/office/drawing/2014/main" id="{95BAF7EA-E292-67AC-1FD3-F03EB0976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500" y="842318"/>
            <a:ext cx="5082048" cy="2908812"/>
          </a:xfrm>
          <a:prstGeom prst="rect">
            <a:avLst/>
          </a:prstGeom>
        </p:spPr>
      </p:pic>
    </p:spTree>
    <p:extLst>
      <p:ext uri="{BB962C8B-B14F-4D97-AF65-F5344CB8AC3E}">
        <p14:creationId xmlns:p14="http://schemas.microsoft.com/office/powerpoint/2010/main" val="3011174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A4C22-6A98-94AA-19E7-E187DF527933}"/>
              </a:ext>
            </a:extLst>
          </p:cNvPr>
          <p:cNvSpPr>
            <a:spLocks noGrp="1"/>
          </p:cNvSpPr>
          <p:nvPr>
            <p:ph idx="1"/>
          </p:nvPr>
        </p:nvSpPr>
        <p:spPr>
          <a:xfrm>
            <a:off x="0" y="0"/>
            <a:ext cx="6096000" cy="6858000"/>
          </a:xfrm>
        </p:spPr>
        <p:txBody>
          <a:bodyPr>
            <a:normAutofit/>
          </a:bodyPr>
          <a:lstStyle/>
          <a:p>
            <a:pPr marL="0" indent="0" algn="l">
              <a:buNone/>
            </a:pPr>
            <a:endParaRPr lang="en-US" b="1" i="0" dirty="0">
              <a:solidFill>
                <a:srgbClr val="0D0D0D"/>
              </a:solidFill>
              <a:effectLst/>
              <a:latin typeface="ui-sans-serif"/>
            </a:endParaRPr>
          </a:p>
          <a:p>
            <a:pPr algn="l">
              <a:buFont typeface="Arial" panose="020B0604020202020204" pitchFamily="34" charset="0"/>
              <a:buChar char="•"/>
            </a:pPr>
            <a:r>
              <a:rPr lang="en-US" b="1" i="0" dirty="0">
                <a:solidFill>
                  <a:srgbClr val="0D0D0D"/>
                </a:solidFill>
                <a:effectLst/>
                <a:latin typeface="ui-sans-serif"/>
              </a:rPr>
              <a:t>Coordination</a:t>
            </a:r>
            <a:r>
              <a:rPr lang="en-US" b="0" i="0" dirty="0">
                <a:solidFill>
                  <a:srgbClr val="0D0D0D"/>
                </a:solidFill>
                <a:effectLst/>
                <a:latin typeface="ui-sans-serif"/>
              </a:rPr>
              <a:t>: The ability to use different body parts smoothly and efficiently.</a:t>
            </a:r>
          </a:p>
          <a:p>
            <a:pPr marL="742950" lvl="1" indent="-285750" algn="l">
              <a:buFont typeface="Arial" panose="020B0604020202020204" pitchFamily="34" charset="0"/>
              <a:buChar char="•"/>
            </a:pPr>
            <a:r>
              <a:rPr lang="en-US" b="1" i="0" dirty="0">
                <a:solidFill>
                  <a:srgbClr val="0D0D0D"/>
                </a:solidFill>
                <a:effectLst/>
                <a:latin typeface="ui-sans-serif"/>
              </a:rPr>
              <a:t>Example</a:t>
            </a:r>
            <a:r>
              <a:rPr lang="en-US" b="0" i="0" dirty="0">
                <a:solidFill>
                  <a:srgbClr val="0D0D0D"/>
                </a:solidFill>
                <a:effectLst/>
                <a:latin typeface="ui-sans-serif"/>
              </a:rPr>
              <a:t>: Hitting a tennis ball or dribbling a basketball.</a:t>
            </a:r>
          </a:p>
          <a:p>
            <a:pPr marL="742950" lvl="1" indent="-285750" algn="l">
              <a:buFont typeface="Arial" panose="020B0604020202020204" pitchFamily="34" charset="0"/>
              <a:buChar char="•"/>
            </a:pPr>
            <a:endParaRPr lang="en-US" dirty="0">
              <a:solidFill>
                <a:srgbClr val="0D0D0D"/>
              </a:solidFill>
              <a:latin typeface="ui-sans-serif"/>
            </a:endParaRPr>
          </a:p>
          <a:p>
            <a:pPr marL="457200" lvl="1" indent="0" algn="l">
              <a:buNone/>
            </a:pPr>
            <a:endParaRPr lang="en-US" b="0" i="0" dirty="0">
              <a:solidFill>
                <a:srgbClr val="0D0D0D"/>
              </a:solidFill>
              <a:effectLst/>
              <a:latin typeface="ui-sans-serif"/>
            </a:endParaRPr>
          </a:p>
          <a:p>
            <a:pPr marL="742950" lvl="1" indent="-285750" algn="l">
              <a:buFont typeface="Arial" panose="020B0604020202020204" pitchFamily="34" charset="0"/>
              <a:buChar char="•"/>
            </a:pPr>
            <a:endParaRPr lang="en-US" b="0" i="0" dirty="0">
              <a:solidFill>
                <a:srgbClr val="0D0D0D"/>
              </a:solidFill>
              <a:effectLst/>
              <a:latin typeface="ui-sans-serif"/>
            </a:endParaRPr>
          </a:p>
          <a:p>
            <a:pPr algn="l">
              <a:buFont typeface="Arial" panose="020B0604020202020204" pitchFamily="34" charset="0"/>
              <a:buChar char="•"/>
            </a:pPr>
            <a:r>
              <a:rPr lang="en-US" b="1" i="0" dirty="0">
                <a:solidFill>
                  <a:srgbClr val="0D0D0D"/>
                </a:solidFill>
                <a:effectLst/>
                <a:latin typeface="ui-sans-serif"/>
              </a:rPr>
              <a:t>Power</a:t>
            </a:r>
            <a:r>
              <a:rPr lang="en-US" b="0" i="0" dirty="0">
                <a:solidFill>
                  <a:srgbClr val="0D0D0D"/>
                </a:solidFill>
                <a:effectLst/>
                <a:latin typeface="ui-sans-serif"/>
              </a:rPr>
              <a:t>: The ability to exert maximum force quickly.</a:t>
            </a:r>
          </a:p>
          <a:p>
            <a:pPr marL="742950" lvl="1" indent="-285750" algn="l">
              <a:buFont typeface="Arial" panose="020B0604020202020204" pitchFamily="34" charset="0"/>
              <a:buChar char="•"/>
            </a:pPr>
            <a:r>
              <a:rPr lang="en-US" b="1" i="0" dirty="0">
                <a:solidFill>
                  <a:srgbClr val="0D0D0D"/>
                </a:solidFill>
                <a:effectLst/>
                <a:latin typeface="ui-sans-serif"/>
              </a:rPr>
              <a:t>Example</a:t>
            </a:r>
            <a:r>
              <a:rPr lang="en-US" b="0" i="0" dirty="0">
                <a:solidFill>
                  <a:srgbClr val="0D0D0D"/>
                </a:solidFill>
                <a:effectLst/>
                <a:latin typeface="ui-sans-serif"/>
              </a:rPr>
              <a:t>: Jumping high for a rebound in basketball or making a powerful throw in baseball.</a:t>
            </a:r>
          </a:p>
          <a:p>
            <a:pPr marL="742950" lvl="1" indent="-285750" algn="l">
              <a:buFont typeface="Arial" panose="020B0604020202020204" pitchFamily="34" charset="0"/>
              <a:buChar char="•"/>
            </a:pPr>
            <a:endParaRPr lang="en-US" b="0" i="0" dirty="0">
              <a:solidFill>
                <a:srgbClr val="0D0D0D"/>
              </a:solidFill>
              <a:effectLst/>
              <a:latin typeface="ui-sans-serif"/>
            </a:endParaRPr>
          </a:p>
          <a:p>
            <a:endParaRPr lang="en-IN" dirty="0"/>
          </a:p>
        </p:txBody>
      </p:sp>
      <p:pic>
        <p:nvPicPr>
          <p:cNvPr id="5" name="Picture 4">
            <a:extLst>
              <a:ext uri="{FF2B5EF4-FFF2-40B4-BE49-F238E27FC236}">
                <a16:creationId xmlns:a16="http://schemas.microsoft.com/office/drawing/2014/main" id="{B0EA9063-5D82-DF73-F04D-1A8DA0DBA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721" y="151002"/>
            <a:ext cx="3341615" cy="2751589"/>
          </a:xfrm>
          <a:prstGeom prst="rect">
            <a:avLst/>
          </a:prstGeom>
        </p:spPr>
      </p:pic>
      <p:pic>
        <p:nvPicPr>
          <p:cNvPr id="15" name="Picture 14">
            <a:extLst>
              <a:ext uri="{FF2B5EF4-FFF2-40B4-BE49-F238E27FC236}">
                <a16:creationId xmlns:a16="http://schemas.microsoft.com/office/drawing/2014/main" id="{018B55D5-D30E-0DC5-AFA4-79A2B2A02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721" y="3511665"/>
            <a:ext cx="5925424" cy="3266639"/>
          </a:xfrm>
          <a:prstGeom prst="rect">
            <a:avLst/>
          </a:prstGeom>
        </p:spPr>
      </p:pic>
      <p:pic>
        <p:nvPicPr>
          <p:cNvPr id="17" name="Picture 16">
            <a:extLst>
              <a:ext uri="{FF2B5EF4-FFF2-40B4-BE49-F238E27FC236}">
                <a16:creationId xmlns:a16="http://schemas.microsoft.com/office/drawing/2014/main" id="{F1CB3FAC-8878-36D9-FF8F-156F07CC1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171" y="0"/>
            <a:ext cx="2628550" cy="2986481"/>
          </a:xfrm>
          <a:prstGeom prst="rect">
            <a:avLst/>
          </a:prstGeom>
        </p:spPr>
      </p:pic>
    </p:spTree>
    <p:extLst>
      <p:ext uri="{BB962C8B-B14F-4D97-AF65-F5344CB8AC3E}">
        <p14:creationId xmlns:p14="http://schemas.microsoft.com/office/powerpoint/2010/main" val="3515513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0E157-05BB-7485-FFED-02E86DD105EC}"/>
              </a:ext>
            </a:extLst>
          </p:cNvPr>
          <p:cNvSpPr>
            <a:spLocks noGrp="1"/>
          </p:cNvSpPr>
          <p:nvPr>
            <p:ph idx="1"/>
          </p:nvPr>
        </p:nvSpPr>
        <p:spPr>
          <a:xfrm>
            <a:off x="0" y="0"/>
            <a:ext cx="6853806" cy="6858000"/>
          </a:xfrm>
        </p:spPr>
        <p:txBody>
          <a:bodyPr>
            <a:normAutofit/>
          </a:bodyPr>
          <a:lstStyle/>
          <a:p>
            <a:pPr marL="0" indent="0" algn="l">
              <a:buNone/>
            </a:pPr>
            <a:endParaRPr lang="en-US" b="1" i="0" dirty="0">
              <a:solidFill>
                <a:srgbClr val="0D0D0D"/>
              </a:solidFill>
              <a:effectLst/>
              <a:latin typeface="ui-sans-serif"/>
            </a:endParaRPr>
          </a:p>
          <a:p>
            <a:pPr algn="l">
              <a:buFont typeface="Arial" panose="020B0604020202020204" pitchFamily="34" charset="0"/>
              <a:buChar char="•"/>
            </a:pPr>
            <a:r>
              <a:rPr lang="en-US" b="1" i="0" dirty="0">
                <a:solidFill>
                  <a:srgbClr val="0D0D0D"/>
                </a:solidFill>
                <a:effectLst/>
                <a:latin typeface="ui-sans-serif"/>
              </a:rPr>
              <a:t>Reaction Time</a:t>
            </a:r>
            <a:r>
              <a:rPr lang="en-US" b="0" i="0" dirty="0">
                <a:solidFill>
                  <a:srgbClr val="0D0D0D"/>
                </a:solidFill>
                <a:effectLst/>
                <a:latin typeface="ui-sans-serif"/>
              </a:rPr>
              <a:t>: The speed at which someone responds to a stimulus.</a:t>
            </a:r>
          </a:p>
          <a:p>
            <a:pPr marL="742950" lvl="1" indent="-285750" algn="l">
              <a:buFont typeface="Arial" panose="020B0604020202020204" pitchFamily="34" charset="0"/>
              <a:buChar char="•"/>
            </a:pPr>
            <a:r>
              <a:rPr lang="en-US" b="1" i="0" dirty="0">
                <a:solidFill>
                  <a:srgbClr val="0D0D0D"/>
                </a:solidFill>
                <a:effectLst/>
                <a:latin typeface="ui-sans-serif"/>
              </a:rPr>
              <a:t>Example</a:t>
            </a:r>
            <a:r>
              <a:rPr lang="en-US" b="0" i="0" dirty="0">
                <a:solidFill>
                  <a:srgbClr val="0D0D0D"/>
                </a:solidFill>
                <a:effectLst/>
                <a:latin typeface="ui-sans-serif"/>
              </a:rPr>
              <a:t>: Reacting quickly to start a sprint as soon as the gun fires.</a:t>
            </a:r>
          </a:p>
          <a:p>
            <a:pPr marL="742950" lvl="1" indent="-285750" algn="l">
              <a:buFont typeface="Arial" panose="020B0604020202020204" pitchFamily="34" charset="0"/>
              <a:buChar char="•"/>
            </a:pPr>
            <a:endParaRPr lang="en-US" dirty="0">
              <a:solidFill>
                <a:srgbClr val="0D0D0D"/>
              </a:solidFill>
              <a:latin typeface="ui-sans-serif"/>
            </a:endParaRPr>
          </a:p>
          <a:p>
            <a:pPr marL="742950" lvl="1" indent="-285750" algn="l">
              <a:buFont typeface="Arial" panose="020B0604020202020204" pitchFamily="34" charset="0"/>
              <a:buChar char="•"/>
            </a:pPr>
            <a:endParaRPr lang="en-US" dirty="0">
              <a:solidFill>
                <a:srgbClr val="0D0D0D"/>
              </a:solidFill>
              <a:latin typeface="ui-sans-serif"/>
            </a:endParaRPr>
          </a:p>
          <a:p>
            <a:pPr marL="742950" lvl="1" indent="-285750" algn="l">
              <a:buFont typeface="Arial" panose="020B0604020202020204" pitchFamily="34" charset="0"/>
              <a:buChar char="•"/>
            </a:pPr>
            <a:endParaRPr lang="en-US" dirty="0">
              <a:solidFill>
                <a:srgbClr val="0D0D0D"/>
              </a:solidFill>
              <a:latin typeface="ui-sans-serif"/>
            </a:endParaRPr>
          </a:p>
          <a:p>
            <a:pPr marL="742950" lvl="1" indent="-285750" algn="l">
              <a:buFont typeface="Arial" panose="020B0604020202020204" pitchFamily="34" charset="0"/>
              <a:buChar char="•"/>
            </a:pPr>
            <a:endParaRPr lang="en-US" dirty="0">
              <a:solidFill>
                <a:srgbClr val="0D0D0D"/>
              </a:solidFill>
              <a:latin typeface="ui-sans-serif"/>
            </a:endParaRPr>
          </a:p>
          <a:p>
            <a:pPr algn="l">
              <a:buFont typeface="Arial" panose="020B0604020202020204" pitchFamily="34" charset="0"/>
              <a:buChar char="•"/>
            </a:pPr>
            <a:r>
              <a:rPr lang="en-US" b="1" i="0" dirty="0">
                <a:solidFill>
                  <a:srgbClr val="0D0D0D"/>
                </a:solidFill>
                <a:effectLst/>
                <a:latin typeface="ui-sans-serif"/>
              </a:rPr>
              <a:t>Balance</a:t>
            </a:r>
            <a:r>
              <a:rPr lang="en-US" b="0" i="0" dirty="0">
                <a:solidFill>
                  <a:srgbClr val="0D0D0D"/>
                </a:solidFill>
                <a:effectLst/>
                <a:latin typeface="ui-sans-serif"/>
              </a:rPr>
              <a:t>: The ability to maintain stability, either while standing still or moving.</a:t>
            </a:r>
          </a:p>
          <a:p>
            <a:pPr marL="742950" lvl="1" indent="-285750" algn="l">
              <a:buFont typeface="Arial" panose="020B0604020202020204" pitchFamily="34" charset="0"/>
              <a:buChar char="•"/>
            </a:pPr>
            <a:r>
              <a:rPr lang="en-US" b="1" i="0" dirty="0">
                <a:solidFill>
                  <a:srgbClr val="0D0D0D"/>
                </a:solidFill>
                <a:effectLst/>
                <a:latin typeface="ui-sans-serif"/>
              </a:rPr>
              <a:t>Example</a:t>
            </a:r>
            <a:r>
              <a:rPr lang="en-US" b="0" i="0" dirty="0">
                <a:solidFill>
                  <a:srgbClr val="0D0D0D"/>
                </a:solidFill>
                <a:effectLst/>
                <a:latin typeface="ui-sans-serif"/>
              </a:rPr>
              <a:t>: Holding a yoga pose or balancing on one leg.</a:t>
            </a:r>
          </a:p>
          <a:p>
            <a:pPr marL="742950" lvl="1" indent="-285750" algn="l">
              <a:buFont typeface="Arial" panose="020B0604020202020204" pitchFamily="34" charset="0"/>
              <a:buChar char="•"/>
            </a:pPr>
            <a:endParaRPr lang="en-US" dirty="0">
              <a:solidFill>
                <a:srgbClr val="0D0D0D"/>
              </a:solidFill>
              <a:latin typeface="ui-sans-serif"/>
            </a:endParaRPr>
          </a:p>
          <a:p>
            <a:pPr marL="742950" lvl="1" indent="-285750" algn="l">
              <a:buFont typeface="Arial" panose="020B0604020202020204" pitchFamily="34" charset="0"/>
              <a:buChar char="•"/>
            </a:pPr>
            <a:endParaRPr lang="en-US" b="0" i="0" dirty="0">
              <a:solidFill>
                <a:srgbClr val="0D0D0D"/>
              </a:solidFill>
              <a:effectLst/>
              <a:latin typeface="ui-sans-serif"/>
            </a:endParaRPr>
          </a:p>
        </p:txBody>
      </p:sp>
      <p:pic>
        <p:nvPicPr>
          <p:cNvPr id="5" name="Picture 4">
            <a:extLst>
              <a:ext uri="{FF2B5EF4-FFF2-40B4-BE49-F238E27FC236}">
                <a16:creationId xmlns:a16="http://schemas.microsoft.com/office/drawing/2014/main" id="{A1FA117B-6A4B-00E0-7997-5F9396133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914" y="134223"/>
            <a:ext cx="5192785" cy="2986481"/>
          </a:xfrm>
          <a:prstGeom prst="rect">
            <a:avLst/>
          </a:prstGeom>
        </p:spPr>
      </p:pic>
      <p:pic>
        <p:nvPicPr>
          <p:cNvPr id="7" name="Picture 6">
            <a:extLst>
              <a:ext uri="{FF2B5EF4-FFF2-40B4-BE49-F238E27FC236}">
                <a16:creationId xmlns:a16="http://schemas.microsoft.com/office/drawing/2014/main" id="{A9F38391-4CAF-5CE4-F076-3C8552B19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027" y="3737297"/>
            <a:ext cx="4743450" cy="2667000"/>
          </a:xfrm>
          <a:prstGeom prst="rect">
            <a:avLst/>
          </a:prstGeom>
        </p:spPr>
      </p:pic>
    </p:spTree>
    <p:extLst>
      <p:ext uri="{BB962C8B-B14F-4D97-AF65-F5344CB8AC3E}">
        <p14:creationId xmlns:p14="http://schemas.microsoft.com/office/powerpoint/2010/main" val="3200706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64081-2398-2A58-A467-23A2DD8AE7F5}"/>
              </a:ext>
            </a:extLst>
          </p:cNvPr>
          <p:cNvSpPr>
            <a:spLocks noGrp="1"/>
          </p:cNvSpPr>
          <p:nvPr>
            <p:ph type="title"/>
          </p:nvPr>
        </p:nvSpPr>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Need and Importance of Physical Fitness</a:t>
            </a:r>
            <a:br>
              <a:rPr lang="en-US" dirty="0"/>
            </a:br>
            <a:endParaRPr lang="en-IN" dirty="0"/>
          </a:p>
        </p:txBody>
      </p:sp>
      <p:sp>
        <p:nvSpPr>
          <p:cNvPr id="3" name="Content Placeholder 2">
            <a:extLst>
              <a:ext uri="{FF2B5EF4-FFF2-40B4-BE49-F238E27FC236}">
                <a16:creationId xmlns:a16="http://schemas.microsoft.com/office/drawing/2014/main" id="{3A0FF1D9-CA5E-3E96-A7AA-7433F90E3F60}"/>
              </a:ext>
            </a:extLst>
          </p:cNvPr>
          <p:cNvSpPr>
            <a:spLocks noGrp="1"/>
          </p:cNvSpPr>
          <p:nvPr>
            <p:ph idx="1"/>
          </p:nvPr>
        </p:nvSpPr>
        <p:spPr>
          <a:xfrm>
            <a:off x="0" y="1359016"/>
            <a:ext cx="12192000" cy="5498983"/>
          </a:xfrm>
        </p:spPr>
        <p:txBody>
          <a:bodyPr>
            <a:normAutofit fontScale="92500"/>
          </a:bodyPr>
          <a:lstStyle/>
          <a:p>
            <a:pPr algn="just"/>
            <a:r>
              <a:rPr lang="en-US" dirty="0">
                <a:latin typeface="Times New Roman" panose="02020603050405020304" pitchFamily="18" charset="0"/>
                <a:cs typeface="Times New Roman" panose="02020603050405020304" pitchFamily="18" charset="0"/>
              </a:rPr>
              <a:t>Physical fitness is essential for maintaining overall health and well-being. It encompasses the ability to perform daily activities efficiently without undue fatigue, along with having the reserve energy for leisure activities and emergencies. The significance of physical fitness can be understood through the following points:</a:t>
            </a:r>
          </a:p>
          <a:p>
            <a:pPr algn="just"/>
            <a:endParaRPr lang="en-US" dirty="0">
              <a:latin typeface="Times New Roman" panose="02020603050405020304" pitchFamily="18" charset="0"/>
              <a:cs typeface="Times New Roman" panose="02020603050405020304" pitchFamily="18" charset="0"/>
            </a:endParaRPr>
          </a:p>
          <a:p>
            <a:pPr marL="0" indent="0" algn="just">
              <a:buNone/>
            </a:pPr>
            <a:r>
              <a:rPr lang="en-US" b="1" dirty="0">
                <a:solidFill>
                  <a:srgbClr val="FF0000"/>
                </a:solidFill>
                <a:latin typeface="Times New Roman" panose="02020603050405020304" pitchFamily="18" charset="0"/>
                <a:cs typeface="Times New Roman" panose="02020603050405020304" pitchFamily="18" charset="0"/>
              </a:rPr>
              <a:t> 1. Health Benefits</a:t>
            </a:r>
          </a:p>
          <a:p>
            <a:pPr algn="just"/>
            <a:r>
              <a:rPr lang="en-US" b="1" dirty="0">
                <a:latin typeface="Times New Roman" panose="02020603050405020304" pitchFamily="18" charset="0"/>
                <a:cs typeface="Times New Roman" panose="02020603050405020304" pitchFamily="18" charset="0"/>
              </a:rPr>
              <a:t>Disease Prevention: </a:t>
            </a:r>
            <a:r>
              <a:rPr lang="en-US" dirty="0">
                <a:latin typeface="Times New Roman" panose="02020603050405020304" pitchFamily="18" charset="0"/>
                <a:cs typeface="Times New Roman" panose="02020603050405020304" pitchFamily="18" charset="0"/>
              </a:rPr>
              <a:t>Regular physical activity helps prevent chronic conditions like cardiovascular diseases, diabetes, obesity, hypertension, and certain types of cancer.</a:t>
            </a:r>
          </a:p>
          <a:p>
            <a:pPr algn="just"/>
            <a:r>
              <a:rPr lang="en-US" b="1" dirty="0">
                <a:latin typeface="Times New Roman" panose="02020603050405020304" pitchFamily="18" charset="0"/>
                <a:cs typeface="Times New Roman" panose="02020603050405020304" pitchFamily="18" charset="0"/>
              </a:rPr>
              <a:t>Immune Boost</a:t>
            </a:r>
            <a:r>
              <a:rPr lang="en-US" dirty="0">
                <a:latin typeface="Times New Roman" panose="02020603050405020304" pitchFamily="18" charset="0"/>
                <a:cs typeface="Times New Roman" panose="02020603050405020304" pitchFamily="18" charset="0"/>
              </a:rPr>
              <a:t>: Physical fitness strengthens the immune system, reducing the risk of infections and illnesses.</a:t>
            </a:r>
          </a:p>
          <a:p>
            <a:pPr algn="just"/>
            <a:r>
              <a:rPr lang="en-US" b="1" dirty="0">
                <a:latin typeface="Times New Roman" panose="02020603050405020304" pitchFamily="18" charset="0"/>
                <a:cs typeface="Times New Roman" panose="02020603050405020304" pitchFamily="18" charset="0"/>
              </a:rPr>
              <a:t>Mental Health: </a:t>
            </a:r>
            <a:r>
              <a:rPr lang="en-US" dirty="0">
                <a:latin typeface="Times New Roman" panose="02020603050405020304" pitchFamily="18" charset="0"/>
                <a:cs typeface="Times New Roman" panose="02020603050405020304" pitchFamily="18" charset="0"/>
              </a:rPr>
              <a:t>Exercise releases endorphins, which alleviate stress, anxiety, and depression, promoting a positive mental outlook.</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69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253336-DB12-6C47-43EE-AB796D20581E}"/>
              </a:ext>
            </a:extLst>
          </p:cNvPr>
          <p:cNvSpPr>
            <a:spLocks noGrp="1"/>
          </p:cNvSpPr>
          <p:nvPr>
            <p:ph idx="1"/>
          </p:nvPr>
        </p:nvSpPr>
        <p:spPr>
          <a:xfrm>
            <a:off x="0" y="0"/>
            <a:ext cx="12192000" cy="6858000"/>
          </a:xfrm>
        </p:spPr>
        <p:txBody>
          <a:bodyPr>
            <a:normAutofit fontScale="92500" lnSpcReduction="10000"/>
          </a:bodyPr>
          <a:lstStyle/>
          <a:p>
            <a:pPr marL="0" indent="0" algn="just">
              <a:buNone/>
            </a:pPr>
            <a:r>
              <a:rPr lang="en-US" b="1" dirty="0">
                <a:solidFill>
                  <a:srgbClr val="FF0000"/>
                </a:solidFill>
                <a:latin typeface="Times New Roman" panose="02020603050405020304" pitchFamily="18" charset="0"/>
                <a:cs typeface="Times New Roman" panose="02020603050405020304" pitchFamily="18" charset="0"/>
              </a:rPr>
              <a:t>2. Enhanced Physical Performance</a:t>
            </a:r>
          </a:p>
          <a:p>
            <a:pPr algn="just"/>
            <a:r>
              <a:rPr lang="en-US" b="1" dirty="0">
                <a:latin typeface="Times New Roman" panose="02020603050405020304" pitchFamily="18" charset="0"/>
                <a:cs typeface="Times New Roman" panose="02020603050405020304" pitchFamily="18" charset="0"/>
              </a:rPr>
              <a:t>Strength and Endurance: </a:t>
            </a:r>
            <a:r>
              <a:rPr lang="en-US" dirty="0">
                <a:latin typeface="Times New Roman" panose="02020603050405020304" pitchFamily="18" charset="0"/>
                <a:cs typeface="Times New Roman" panose="02020603050405020304" pitchFamily="18" charset="0"/>
              </a:rPr>
              <a:t>It improves muscle strength, cardiovascular endurance, and flexibility, enabling better performance in work and recreational activities.</a:t>
            </a:r>
          </a:p>
          <a:p>
            <a:pPr algn="just"/>
            <a:r>
              <a:rPr lang="en-US" b="1" dirty="0">
                <a:latin typeface="Times New Roman" panose="02020603050405020304" pitchFamily="18" charset="0"/>
                <a:cs typeface="Times New Roman" panose="02020603050405020304" pitchFamily="18" charset="0"/>
              </a:rPr>
              <a:t>Posture and Balance: </a:t>
            </a:r>
            <a:r>
              <a:rPr lang="en-US" dirty="0">
                <a:latin typeface="Times New Roman" panose="02020603050405020304" pitchFamily="18" charset="0"/>
                <a:cs typeface="Times New Roman" panose="02020603050405020304" pitchFamily="18" charset="0"/>
              </a:rPr>
              <a:t>Regular exercise improves posture, coordination, and balance, reducing the risk of falls and injuries.</a:t>
            </a:r>
          </a:p>
          <a:p>
            <a:pPr marL="0" indent="0" algn="just">
              <a:buNone/>
            </a:pPr>
            <a:r>
              <a:rPr lang="en-US" b="1" dirty="0">
                <a:solidFill>
                  <a:srgbClr val="FF0000"/>
                </a:solidFill>
                <a:latin typeface="Times New Roman" panose="02020603050405020304" pitchFamily="18" charset="0"/>
                <a:cs typeface="Times New Roman" panose="02020603050405020304" pitchFamily="18" charset="0"/>
              </a:rPr>
              <a:t>3. Quality of Life</a:t>
            </a:r>
          </a:p>
          <a:p>
            <a:pPr algn="just"/>
            <a:r>
              <a:rPr lang="en-US" b="1" dirty="0">
                <a:latin typeface="Times New Roman" panose="02020603050405020304" pitchFamily="18" charset="0"/>
                <a:cs typeface="Times New Roman" panose="02020603050405020304" pitchFamily="18" charset="0"/>
              </a:rPr>
              <a:t>Energy Levels: </a:t>
            </a:r>
            <a:r>
              <a:rPr lang="en-US" dirty="0">
                <a:latin typeface="Times New Roman" panose="02020603050405020304" pitchFamily="18" charset="0"/>
                <a:cs typeface="Times New Roman" panose="02020603050405020304" pitchFamily="18" charset="0"/>
              </a:rPr>
              <a:t>A fit body can sustain higher energy levels, enhancing productivity and vitality throughout the day.</a:t>
            </a:r>
          </a:p>
          <a:p>
            <a:pPr algn="just"/>
            <a:r>
              <a:rPr lang="en-US" b="1" dirty="0">
                <a:latin typeface="Times New Roman" panose="02020603050405020304" pitchFamily="18" charset="0"/>
                <a:cs typeface="Times New Roman" panose="02020603050405020304" pitchFamily="18" charset="0"/>
              </a:rPr>
              <a:t>Sleep Improvement: </a:t>
            </a:r>
            <a:r>
              <a:rPr lang="en-US" dirty="0">
                <a:latin typeface="Times New Roman" panose="02020603050405020304" pitchFamily="18" charset="0"/>
                <a:cs typeface="Times New Roman" panose="02020603050405020304" pitchFamily="18" charset="0"/>
              </a:rPr>
              <a:t>Physical activity promotes better sleep patterns, contributing to overall health and recovery.</a:t>
            </a:r>
          </a:p>
          <a:p>
            <a:pPr marL="0" indent="0" algn="just">
              <a:buNone/>
            </a:pPr>
            <a:r>
              <a:rPr lang="en-US" b="1" dirty="0">
                <a:solidFill>
                  <a:srgbClr val="FF0000"/>
                </a:solidFill>
                <a:latin typeface="Times New Roman" panose="02020603050405020304" pitchFamily="18" charset="0"/>
                <a:cs typeface="Times New Roman" panose="02020603050405020304" pitchFamily="18" charset="0"/>
              </a:rPr>
              <a:t>4. Psychological and Social Benefits</a:t>
            </a:r>
          </a:p>
          <a:p>
            <a:pPr algn="just"/>
            <a:r>
              <a:rPr lang="en-US" b="1" dirty="0">
                <a:latin typeface="Times New Roman" panose="02020603050405020304" pitchFamily="18" charset="0"/>
                <a:cs typeface="Times New Roman" panose="02020603050405020304" pitchFamily="18" charset="0"/>
              </a:rPr>
              <a:t>Self-Confidence</a:t>
            </a:r>
            <a:r>
              <a:rPr lang="en-US" dirty="0">
                <a:latin typeface="Times New Roman" panose="02020603050405020304" pitchFamily="18" charset="0"/>
                <a:cs typeface="Times New Roman" panose="02020603050405020304" pitchFamily="18" charset="0"/>
              </a:rPr>
              <a:t>: Achieving fitness goals boosts self-esteem and confidence.</a:t>
            </a:r>
          </a:p>
          <a:p>
            <a:pPr algn="just"/>
            <a:r>
              <a:rPr lang="en-US" b="1" dirty="0">
                <a:latin typeface="Times New Roman" panose="02020603050405020304" pitchFamily="18" charset="0"/>
                <a:cs typeface="Times New Roman" panose="02020603050405020304" pitchFamily="18" charset="0"/>
              </a:rPr>
              <a:t>Social Interaction: </a:t>
            </a:r>
            <a:r>
              <a:rPr lang="en-US" dirty="0">
                <a:latin typeface="Times New Roman" panose="02020603050405020304" pitchFamily="18" charset="0"/>
                <a:cs typeface="Times New Roman" panose="02020603050405020304" pitchFamily="18" charset="0"/>
              </a:rPr>
              <a:t>Engaging in group activities or sports fosters social connections and teamwork.</a:t>
            </a:r>
          </a:p>
          <a:p>
            <a:pPr algn="just"/>
            <a:r>
              <a:rPr lang="en-US" b="1" dirty="0">
                <a:latin typeface="Times New Roman" panose="02020603050405020304" pitchFamily="18" charset="0"/>
                <a:cs typeface="Times New Roman" panose="02020603050405020304" pitchFamily="18" charset="0"/>
              </a:rPr>
              <a:t>Stress Relief: </a:t>
            </a:r>
            <a:r>
              <a:rPr lang="en-US" dirty="0">
                <a:latin typeface="Times New Roman" panose="02020603050405020304" pitchFamily="18" charset="0"/>
                <a:cs typeface="Times New Roman" panose="02020603050405020304" pitchFamily="18" charset="0"/>
              </a:rPr>
              <a:t>Fitness activities act as a distraction from daily stressors and promote relaxation.</a:t>
            </a:r>
          </a:p>
          <a:p>
            <a:pPr algn="just"/>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918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14D3-10F8-92DA-93A5-74CED9BB65B4}"/>
              </a:ext>
            </a:extLst>
          </p:cNvPr>
          <p:cNvSpPr>
            <a:spLocks noGrp="1"/>
          </p:cNvSpPr>
          <p:nvPr>
            <p:ph type="title"/>
          </p:nvPr>
        </p:nvSpPr>
        <p:spPr>
          <a:xfrm>
            <a:off x="739876" y="129151"/>
            <a:ext cx="10515600" cy="1325563"/>
          </a:xfrm>
        </p:spPr>
        <p:txBody>
          <a:bodyPr/>
          <a:lstStyle/>
          <a:p>
            <a:pPr algn="ctr"/>
            <a:r>
              <a:rPr lang="en-IN" b="1" dirty="0">
                <a:solidFill>
                  <a:srgbClr val="FF0000"/>
                </a:solidFill>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F14BAB9B-15B3-EB69-9A05-81465CBBA30F}"/>
              </a:ext>
            </a:extLst>
          </p:cNvPr>
          <p:cNvSpPr>
            <a:spLocks noGrp="1"/>
          </p:cNvSpPr>
          <p:nvPr>
            <p:ph idx="1"/>
          </p:nvPr>
        </p:nvSpPr>
        <p:spPr>
          <a:xfrm>
            <a:off x="196645" y="1258529"/>
            <a:ext cx="11995355" cy="5599471"/>
          </a:xfrm>
        </p:spPr>
        <p:txBody>
          <a:bodyPr>
            <a:normAutofit/>
          </a:bodyPr>
          <a:lstStyle/>
          <a:p>
            <a:endParaRPr lang="en-IN" dirty="0">
              <a:hlinkClick r:id="rId2"/>
            </a:endParaRPr>
          </a:p>
          <a:p>
            <a:r>
              <a:rPr lang="en-IN" sz="2200" dirty="0">
                <a:hlinkClick r:id="rId2"/>
              </a:rPr>
              <a:t>https://www.gqindia.com/content/how-to-improve-your-running-technique</a:t>
            </a:r>
            <a:endParaRPr lang="en-IN" sz="2200" dirty="0"/>
          </a:p>
          <a:p>
            <a:r>
              <a:rPr lang="en-IN" sz="2200" dirty="0">
                <a:hlinkClick r:id="rId3"/>
              </a:rPr>
              <a:t>https://www.freepik.com/free-vector/physical-activity-icons_1536633.htm</a:t>
            </a:r>
            <a:endParaRPr lang="en-IN" sz="2200" dirty="0"/>
          </a:p>
          <a:p>
            <a:r>
              <a:rPr lang="en-IN" sz="2200" dirty="0">
                <a:hlinkClick r:id="rId4"/>
              </a:rPr>
              <a:t>https://bigamart.com/product/components-of-physical-fitness-physical-education-chart-2/</a:t>
            </a:r>
            <a:endParaRPr lang="en-IN" sz="2200" dirty="0"/>
          </a:p>
          <a:p>
            <a:r>
              <a:rPr lang="en-IN" sz="2200" dirty="0">
                <a:hlinkClick r:id="rId5"/>
              </a:rPr>
              <a:t>https://www.baamboozle.com/index.php/study/134122</a:t>
            </a:r>
            <a:endParaRPr lang="en-IN" sz="2200" dirty="0"/>
          </a:p>
          <a:p>
            <a:r>
              <a:rPr lang="en-IN" sz="2200" dirty="0">
                <a:hlinkClick r:id="rId6"/>
              </a:rPr>
              <a:t>https://tenor.com/en-IN/search/deadlift-gifs</a:t>
            </a:r>
            <a:endParaRPr lang="en-IN" sz="2200" dirty="0"/>
          </a:p>
          <a:p>
            <a:r>
              <a:rPr lang="en-IN" sz="2200" dirty="0">
                <a:hlinkClick r:id="rId7"/>
              </a:rPr>
              <a:t>https://giphy.com/gifs/barstoolsports-lifting-xUn3Cnd5HmmgttXo5i</a:t>
            </a:r>
            <a:endParaRPr lang="en-IN" sz="2200" dirty="0"/>
          </a:p>
          <a:p>
            <a:r>
              <a:rPr lang="en-IN" sz="2200" dirty="0">
                <a:hlinkClick r:id="rId8"/>
              </a:rPr>
              <a:t>https://tenor.com/en-IN/view/gymnastic-flexible-acrobatic-athletic-sporty-gif-12684370</a:t>
            </a:r>
            <a:endParaRPr lang="en-IN" sz="2200" dirty="0"/>
          </a:p>
          <a:p>
            <a:r>
              <a:rPr lang="en-IN" sz="2200" dirty="0">
                <a:hlinkClick r:id="rId9"/>
              </a:rPr>
              <a:t>https://in.pinterest.com/pin/275001120982229683/</a:t>
            </a:r>
            <a:endParaRPr lang="en-IN" sz="2200" dirty="0"/>
          </a:p>
          <a:p>
            <a:r>
              <a:rPr lang="en-IN" sz="2200" dirty="0">
                <a:hlinkClick r:id="rId10"/>
              </a:rPr>
              <a:t>https://giphy.com/explore/dunk</a:t>
            </a:r>
            <a:endParaRPr lang="en-IN" sz="2200" dirty="0"/>
          </a:p>
          <a:p>
            <a:r>
              <a:rPr lang="en-IN" sz="2200" dirty="0">
                <a:hlinkClick r:id="rId11"/>
              </a:rPr>
              <a:t>https://medium.com/starts-with-a-bang/how-fast-can-a-human-possibly-run-100-meters-d099fef96091</a:t>
            </a:r>
            <a:endParaRPr lang="en-IN" sz="2200" dirty="0"/>
          </a:p>
          <a:p>
            <a:endParaRPr lang="en-IN" dirty="0"/>
          </a:p>
          <a:p>
            <a:endParaRPr lang="en-IN" b="1" dirty="0"/>
          </a:p>
          <a:p>
            <a:endParaRPr lang="en-IN" b="1" dirty="0"/>
          </a:p>
          <a:p>
            <a:endParaRPr lang="en-IN" b="1" dirty="0"/>
          </a:p>
          <a:p>
            <a:endParaRPr lang="en-IN" dirty="0"/>
          </a:p>
          <a:p>
            <a:endParaRPr lang="en-IN" dirty="0"/>
          </a:p>
          <a:p>
            <a:endParaRPr lang="en-IN" dirty="0"/>
          </a:p>
          <a:p>
            <a:endParaRPr lang="en-IN" dirty="0"/>
          </a:p>
        </p:txBody>
      </p:sp>
    </p:spTree>
    <p:extLst>
      <p:ext uri="{BB962C8B-B14F-4D97-AF65-F5344CB8AC3E}">
        <p14:creationId xmlns:p14="http://schemas.microsoft.com/office/powerpoint/2010/main" val="3276703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AEE5FB-9FE5-872A-DA9E-10B7EE4F6850}"/>
              </a:ext>
            </a:extLst>
          </p:cNvPr>
          <p:cNvSpPr>
            <a:spLocks noGrp="1"/>
          </p:cNvSpPr>
          <p:nvPr>
            <p:ph idx="1"/>
          </p:nvPr>
        </p:nvSpPr>
        <p:spPr>
          <a:xfrm>
            <a:off x="0" y="117446"/>
            <a:ext cx="7952763" cy="6740554"/>
          </a:xfrm>
        </p:spPr>
        <p:txBody>
          <a:bodyPr>
            <a:normAutofit/>
          </a:bodyPr>
          <a:lstStyle/>
          <a:p>
            <a:pPr algn="just"/>
            <a:r>
              <a:rPr lang="en-US" sz="2400" b="1" dirty="0">
                <a:latin typeface="Times New Roman" panose="02020603050405020304" pitchFamily="18" charset="0"/>
                <a:cs typeface="Times New Roman" panose="02020603050405020304" pitchFamily="18" charset="0"/>
              </a:rPr>
              <a:t>Physical activity </a:t>
            </a:r>
            <a:r>
              <a:rPr lang="en-US" sz="2400" dirty="0">
                <a:latin typeface="Times New Roman" panose="02020603050405020304" pitchFamily="18" charset="0"/>
                <a:cs typeface="Times New Roman" panose="02020603050405020304" pitchFamily="18" charset="0"/>
              </a:rPr>
              <a:t>refers to any movement of the body that uses energy. This includes daily activities like walking, gardening, or doing household chores.</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Exercise</a:t>
            </a:r>
            <a:r>
              <a:rPr lang="en-US" sz="2400" dirty="0">
                <a:latin typeface="Times New Roman" panose="02020603050405020304" pitchFamily="18" charset="0"/>
                <a:cs typeface="Times New Roman" panose="02020603050405020304" pitchFamily="18" charset="0"/>
              </a:rPr>
              <a:t>, is a specific type of physical activity that is planned, structured, and repeated to improve or maintain physical fitness. </a:t>
            </a:r>
          </a:p>
          <a:p>
            <a:pPr marL="0" indent="0" algn="just">
              <a:buNone/>
            </a:pPr>
            <a:r>
              <a:rPr lang="en-US" sz="2400" dirty="0">
                <a:latin typeface="Times New Roman" panose="02020603050405020304" pitchFamily="18" charset="0"/>
                <a:cs typeface="Times New Roman" panose="02020603050405020304" pitchFamily="18" charset="0"/>
              </a:rPr>
              <a:t>For example, jogging, cycling, and lifting weights are considered exercises.</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lnSpc>
                <a:spcPct val="150000"/>
              </a:lnSpc>
              <a:buNone/>
            </a:pPr>
            <a:r>
              <a:rPr lang="hi-IN" sz="2000" b="1" dirty="0">
                <a:latin typeface="Times New Roman" panose="02020603050405020304" pitchFamily="18" charset="0"/>
                <a:cs typeface="Times New Roman" panose="02020603050405020304" pitchFamily="18" charset="0"/>
              </a:rPr>
              <a:t>शारीरिक गतिविधि </a:t>
            </a:r>
            <a:r>
              <a:rPr lang="hi-IN" sz="2000" dirty="0">
                <a:latin typeface="Times New Roman" panose="02020603050405020304" pitchFamily="18" charset="0"/>
                <a:cs typeface="Times New Roman" panose="02020603050405020304" pitchFamily="18" charset="0"/>
              </a:rPr>
              <a:t>से तात्पर्य शरीर की किसी भी ऐसी गतिविधि से है जिसमें ऊर्जा का उपयोग होता है। इसमें चलना, बागवानी करना या घर के काम करना जैसी दैनिक गतिविधियाँ शामिल हैं। </a:t>
            </a:r>
            <a:endParaRPr lang="en-IN" sz="2000" dirty="0">
              <a:latin typeface="Times New Roman" panose="02020603050405020304" pitchFamily="18" charset="0"/>
              <a:cs typeface="Times New Roman" panose="02020603050405020304" pitchFamily="18" charset="0"/>
            </a:endParaRPr>
          </a:p>
          <a:p>
            <a:pPr marL="0" indent="0" algn="just">
              <a:lnSpc>
                <a:spcPct val="150000"/>
              </a:lnSpc>
              <a:buNone/>
            </a:pPr>
            <a:r>
              <a:rPr lang="hi-IN" sz="2000" dirty="0">
                <a:latin typeface="Times New Roman" panose="02020603050405020304" pitchFamily="18" charset="0"/>
                <a:cs typeface="Times New Roman" panose="02020603050405020304" pitchFamily="18" charset="0"/>
              </a:rPr>
              <a:t> </a:t>
            </a:r>
            <a:r>
              <a:rPr lang="hi-IN" sz="2000" b="1" dirty="0">
                <a:latin typeface="Times New Roman" panose="02020603050405020304" pitchFamily="18" charset="0"/>
                <a:cs typeface="Times New Roman" panose="02020603050405020304" pitchFamily="18" charset="0"/>
              </a:rPr>
              <a:t>व्यायाम</a:t>
            </a:r>
            <a:r>
              <a:rPr lang="hi-IN" sz="2000" dirty="0">
                <a:latin typeface="Times New Roman" panose="02020603050405020304" pitchFamily="18" charset="0"/>
                <a:cs typeface="Times New Roman" panose="02020603050405020304" pitchFamily="18" charset="0"/>
              </a:rPr>
              <a:t> एक विशिष्ट प्रकार की शारीरिक गतिविधि है जिसे शारीरिक फिटनेस को बेहतर बनाने या बनाए रखने के लिए योजनाबद्ध, संरचित और दोहराया जाता है। </a:t>
            </a:r>
            <a:endParaRPr lang="en-IN" sz="2000" dirty="0">
              <a:latin typeface="Times New Roman" panose="02020603050405020304" pitchFamily="18" charset="0"/>
              <a:cs typeface="Times New Roman" panose="02020603050405020304" pitchFamily="18" charset="0"/>
            </a:endParaRPr>
          </a:p>
          <a:p>
            <a:pPr marL="0" indent="0" algn="just">
              <a:lnSpc>
                <a:spcPct val="150000"/>
              </a:lnSpc>
              <a:buNone/>
            </a:pPr>
            <a:r>
              <a:rPr lang="hi-IN" sz="2000" dirty="0">
                <a:latin typeface="Times New Roman" panose="02020603050405020304" pitchFamily="18" charset="0"/>
                <a:cs typeface="Times New Roman" panose="02020603050405020304" pitchFamily="18" charset="0"/>
              </a:rPr>
              <a:t>उदाहरण के लिए, </a:t>
            </a:r>
            <a:r>
              <a:rPr lang="hi-IN" sz="2000" dirty="0" err="1">
                <a:latin typeface="Times New Roman" panose="02020603050405020304" pitchFamily="18" charset="0"/>
                <a:cs typeface="Times New Roman" panose="02020603050405020304" pitchFamily="18" charset="0"/>
              </a:rPr>
              <a:t>जॉगिंग</a:t>
            </a:r>
            <a:r>
              <a:rPr lang="hi-IN" sz="2000" dirty="0">
                <a:latin typeface="Times New Roman" panose="02020603050405020304" pitchFamily="18" charset="0"/>
                <a:cs typeface="Times New Roman" panose="02020603050405020304" pitchFamily="18" charset="0"/>
              </a:rPr>
              <a:t>, साइकिल चलाना और वजन उठाना व्यायाम माना जाता है।</a:t>
            </a:r>
            <a:endParaRPr lang="en-IN"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31751CA-13CB-A658-6A01-333121CFF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762" y="0"/>
            <a:ext cx="4239237" cy="6858000"/>
          </a:xfrm>
          <a:prstGeom prst="rect">
            <a:avLst/>
          </a:prstGeom>
        </p:spPr>
      </p:pic>
    </p:spTree>
    <p:extLst>
      <p:ext uri="{BB962C8B-B14F-4D97-AF65-F5344CB8AC3E}">
        <p14:creationId xmlns:p14="http://schemas.microsoft.com/office/powerpoint/2010/main" val="395235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3FBF-D0C5-CD9A-611A-60AC952B9D2E}"/>
              </a:ext>
            </a:extLst>
          </p:cNvPr>
          <p:cNvSpPr>
            <a:spLocks noGrp="1"/>
          </p:cNvSpPr>
          <p:nvPr>
            <p:ph type="title"/>
          </p:nvPr>
        </p:nvSpPr>
        <p:spPr>
          <a:xfrm>
            <a:off x="628475" y="71510"/>
            <a:ext cx="5898160" cy="1325563"/>
          </a:xfrm>
        </p:spPr>
        <p:txBody>
          <a:bodyPr/>
          <a:lstStyle/>
          <a:p>
            <a:r>
              <a:rPr lang="en-IN" b="1" dirty="0">
                <a:solidFill>
                  <a:srgbClr val="FF0000"/>
                </a:solidFill>
                <a:latin typeface="Times New Roman" panose="02020603050405020304" pitchFamily="18" charset="0"/>
                <a:cs typeface="Times New Roman" panose="02020603050405020304" pitchFamily="18" charset="0"/>
              </a:rPr>
              <a:t>PHYSICAL FITNESS</a:t>
            </a:r>
            <a:br>
              <a:rPr lang="en-IN" dirty="0"/>
            </a:br>
            <a:endParaRPr lang="en-IN" dirty="0"/>
          </a:p>
        </p:txBody>
      </p:sp>
      <p:sp>
        <p:nvSpPr>
          <p:cNvPr id="3" name="Content Placeholder 2">
            <a:extLst>
              <a:ext uri="{FF2B5EF4-FFF2-40B4-BE49-F238E27FC236}">
                <a16:creationId xmlns:a16="http://schemas.microsoft.com/office/drawing/2014/main" id="{2F5934E1-1BB4-BB34-366E-666DD963AA78}"/>
              </a:ext>
            </a:extLst>
          </p:cNvPr>
          <p:cNvSpPr>
            <a:spLocks noGrp="1"/>
          </p:cNvSpPr>
          <p:nvPr>
            <p:ph idx="1"/>
          </p:nvPr>
        </p:nvSpPr>
        <p:spPr>
          <a:xfrm>
            <a:off x="0" y="1132514"/>
            <a:ext cx="7919207" cy="5725486"/>
          </a:xfrm>
        </p:spPr>
        <p:txBody>
          <a:bodyPr/>
          <a:lstStyle/>
          <a:p>
            <a:pPr algn="just"/>
            <a:r>
              <a:rPr lang="en-US" b="0" i="0" dirty="0">
                <a:solidFill>
                  <a:srgbClr val="2A2B2A"/>
                </a:solidFill>
                <a:effectLst/>
                <a:latin typeface="Open Sans" panose="020B0606030504020204" pitchFamily="34" charset="0"/>
              </a:rPr>
              <a:t> </a:t>
            </a:r>
            <a:r>
              <a:rPr lang="en-US" b="0" i="0" dirty="0">
                <a:solidFill>
                  <a:srgbClr val="2A2B2A"/>
                </a:solidFill>
                <a:effectLst/>
                <a:latin typeface="Times New Roman" panose="02020603050405020304" pitchFamily="18" charset="0"/>
                <a:cs typeface="Times New Roman" panose="02020603050405020304" pitchFamily="18" charset="0"/>
              </a:rPr>
              <a:t>refers to the ability of your body systems to work together efficiently to allow you to be healthy and perform activities of daily living. Being efficient means doing daily activities with the least effort possible.</a:t>
            </a:r>
          </a:p>
          <a:p>
            <a:pPr marL="0" indent="0" algn="just">
              <a:buNone/>
            </a:pPr>
            <a:endParaRPr lang="en-US" b="0" i="0" dirty="0">
              <a:solidFill>
                <a:srgbClr val="2A2B2A"/>
              </a:solidFill>
              <a:effectLst/>
              <a:latin typeface="Times New Roman" panose="02020603050405020304" pitchFamily="18" charset="0"/>
              <a:cs typeface="Times New Roman" panose="02020603050405020304" pitchFamily="18" charset="0"/>
            </a:endParaRPr>
          </a:p>
          <a:p>
            <a:pPr algn="just">
              <a:lnSpc>
                <a:spcPct val="150000"/>
              </a:lnSpc>
            </a:pPr>
            <a:r>
              <a:rPr lang="hi-IN" sz="2400" dirty="0">
                <a:latin typeface="Times New Roman" panose="02020603050405020304" pitchFamily="18" charset="0"/>
                <a:cs typeface="Times New Roman" panose="02020603050405020304" pitchFamily="18" charset="0"/>
              </a:rPr>
              <a:t>आपके शरीर की प्रणालियों की एक साथ मिलकर कुशलतापूर्वक काम करने की क्षमता को संदर्भित करता है ताकि आप स्वस्थ रहें और दैनिक जीवन की गतिविधियाँ कर सकें। कुशल होने का मतलब है दैनिक गतिविधियों को यथासंभव कम प्रयास के साथ करना।</a:t>
            </a:r>
            <a:endParaRPr lang="en-IN"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24B7699-F4C2-CA59-8896-EF2483267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343" y="948233"/>
            <a:ext cx="3509394" cy="4777253"/>
          </a:xfrm>
          <a:prstGeom prst="rect">
            <a:avLst/>
          </a:prstGeom>
        </p:spPr>
      </p:pic>
    </p:spTree>
    <p:extLst>
      <p:ext uri="{BB962C8B-B14F-4D97-AF65-F5344CB8AC3E}">
        <p14:creationId xmlns:p14="http://schemas.microsoft.com/office/powerpoint/2010/main" val="3740842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AB82-6E5A-F9AB-9E12-6DD57FEDA22C}"/>
              </a:ext>
            </a:extLst>
          </p:cNvPr>
          <p:cNvSpPr>
            <a:spLocks noGrp="1"/>
          </p:cNvSpPr>
          <p:nvPr>
            <p:ph type="title"/>
          </p:nvPr>
        </p:nvSpPr>
        <p:spPr/>
        <p:txBody>
          <a:bodyPr/>
          <a:lstStyle/>
          <a:p>
            <a:pPr algn="ctr"/>
            <a:r>
              <a:rPr lang="en-IN" b="1" dirty="0">
                <a:solidFill>
                  <a:srgbClr val="FF0000"/>
                </a:solidFill>
                <a:latin typeface="Times New Roman" panose="02020603050405020304" pitchFamily="18" charset="0"/>
                <a:cs typeface="Times New Roman" panose="02020603050405020304" pitchFamily="18" charset="0"/>
              </a:rPr>
              <a:t>TYPES OF PHYSICAL FITNESS COMPONENTS</a:t>
            </a:r>
          </a:p>
        </p:txBody>
      </p:sp>
      <p:sp>
        <p:nvSpPr>
          <p:cNvPr id="3" name="Content Placeholder 2">
            <a:extLst>
              <a:ext uri="{FF2B5EF4-FFF2-40B4-BE49-F238E27FC236}">
                <a16:creationId xmlns:a16="http://schemas.microsoft.com/office/drawing/2014/main" id="{C92E1839-8A57-E099-E4B5-607002DEC04C}"/>
              </a:ext>
            </a:extLst>
          </p:cNvPr>
          <p:cNvSpPr>
            <a:spLocks noGrp="1"/>
          </p:cNvSpPr>
          <p:nvPr>
            <p:ph idx="1"/>
          </p:nvPr>
        </p:nvSpPr>
        <p:spPr>
          <a:xfrm>
            <a:off x="0" y="1825624"/>
            <a:ext cx="6375633" cy="5032375"/>
          </a:xfrm>
        </p:spPr>
        <p:txBody>
          <a:bodyPr>
            <a:normAutofit/>
          </a:bodyPr>
          <a:lstStyle/>
          <a:p>
            <a:pPr algn="just"/>
            <a:r>
              <a:rPr lang="en-US" sz="2000" b="1" i="0" dirty="0">
                <a:solidFill>
                  <a:srgbClr val="0D0D0D"/>
                </a:solidFill>
                <a:effectLst/>
                <a:latin typeface="Times New Roman" panose="02020603050405020304" pitchFamily="18" charset="0"/>
                <a:cs typeface="Times New Roman" panose="02020603050405020304" pitchFamily="18" charset="0"/>
              </a:rPr>
              <a:t>1. Health-Related Components</a:t>
            </a:r>
          </a:p>
          <a:p>
            <a:pPr algn="just"/>
            <a:r>
              <a:rPr lang="en-US" sz="2000" b="0" i="0" dirty="0">
                <a:solidFill>
                  <a:srgbClr val="0D0D0D"/>
                </a:solidFill>
                <a:effectLst/>
                <a:latin typeface="Times New Roman" panose="02020603050405020304" pitchFamily="18" charset="0"/>
                <a:cs typeface="Times New Roman" panose="02020603050405020304" pitchFamily="18" charset="0"/>
              </a:rPr>
              <a:t>Health-related components focus on the overall physical health and well-being of the body. These components are essential for maintaining good health, reducing the risk of diseases, and improving the quality of life.</a:t>
            </a:r>
          </a:p>
          <a:p>
            <a:pPr algn="just"/>
            <a:r>
              <a:rPr lang="en-US" sz="2000" b="0" i="0" dirty="0">
                <a:solidFill>
                  <a:srgbClr val="0D0D0D"/>
                </a:solidFill>
                <a:effectLst/>
                <a:latin typeface="Times New Roman" panose="02020603050405020304" pitchFamily="18" charset="0"/>
                <a:cs typeface="Times New Roman" panose="02020603050405020304" pitchFamily="18" charset="0"/>
              </a:rPr>
              <a:t> They help the body perform everyday activities more easily and with less fatigue.</a:t>
            </a:r>
          </a:p>
          <a:p>
            <a:pPr algn="just">
              <a:lnSpc>
                <a:spcPct val="150000"/>
              </a:lnSpc>
            </a:pPr>
            <a:r>
              <a:rPr lang="hi-IN" sz="2000" b="1" i="0" dirty="0">
                <a:solidFill>
                  <a:srgbClr val="0D0D0D"/>
                </a:solidFill>
                <a:effectLst/>
                <a:latin typeface="Times New Roman" panose="02020603050405020304" pitchFamily="18" charset="0"/>
                <a:cs typeface="Times New Roman" panose="02020603050405020304" pitchFamily="18" charset="0"/>
              </a:rPr>
              <a:t>स्वास्थ्य संबंधी घटक</a:t>
            </a:r>
            <a:r>
              <a:rPr lang="hi-IN" sz="2000" b="0" i="0" dirty="0">
                <a:solidFill>
                  <a:srgbClr val="0D0D0D"/>
                </a:solidFill>
                <a:effectLst/>
                <a:latin typeface="Times New Roman" panose="02020603050405020304" pitchFamily="18" charset="0"/>
                <a:cs typeface="Times New Roman" panose="02020603050405020304" pitchFamily="18" charset="0"/>
              </a:rPr>
              <a:t> शरीर के समग्र शारीरिक स्वास्थ्य और तंदुरुस्ती पर ध्यान केंद्रित करते हैं। ये घटक अच्छे स्वास्थ्य को बनाए रखने, बीमारियों के जोखिम को कम करने और जीवन की गुणवत्ता में सुधार करने के लिए आवश्यक हैं।</a:t>
            </a:r>
            <a:endParaRPr lang="en-IN" sz="2000" b="0" i="0" dirty="0">
              <a:solidFill>
                <a:srgbClr val="0D0D0D"/>
              </a:solidFill>
              <a:effectLst/>
              <a:latin typeface="Times New Roman" panose="02020603050405020304" pitchFamily="18" charset="0"/>
              <a:cs typeface="Times New Roman" panose="02020603050405020304" pitchFamily="18" charset="0"/>
            </a:endParaRPr>
          </a:p>
          <a:p>
            <a:pPr algn="just">
              <a:lnSpc>
                <a:spcPct val="150000"/>
              </a:lnSpc>
            </a:pPr>
            <a:r>
              <a:rPr lang="hi-IN" sz="2000" b="0" i="0" dirty="0">
                <a:solidFill>
                  <a:srgbClr val="0D0D0D"/>
                </a:solidFill>
                <a:effectLst/>
                <a:latin typeface="Times New Roman" panose="02020603050405020304" pitchFamily="18" charset="0"/>
                <a:cs typeface="Times New Roman" panose="02020603050405020304" pitchFamily="18" charset="0"/>
              </a:rPr>
              <a:t> ये शरीर को रोज़मर्रा की गतिविधियों को अधिक आसानी से और कम थकान के साथ करने में मदद करते हैं।</a:t>
            </a:r>
            <a:endParaRPr lang="en-US" sz="2000" b="0" i="0" dirty="0">
              <a:solidFill>
                <a:srgbClr val="0D0D0D"/>
              </a:solidFill>
              <a:effectLst/>
              <a:latin typeface="Times New Roman" panose="02020603050405020304" pitchFamily="18" charset="0"/>
              <a:cs typeface="Times New Roman" panose="02020603050405020304" pitchFamily="18" charset="0"/>
            </a:endParaRPr>
          </a:p>
          <a:p>
            <a:pPr algn="just"/>
            <a:endParaRPr lang="en-IN"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F2BA115-0877-69B3-5948-D7935F3D7BC6}"/>
              </a:ext>
            </a:extLst>
          </p:cNvPr>
          <p:cNvSpPr txBox="1"/>
          <p:nvPr/>
        </p:nvSpPr>
        <p:spPr>
          <a:xfrm>
            <a:off x="6509857" y="1825624"/>
            <a:ext cx="5427677" cy="4961038"/>
          </a:xfrm>
          <a:prstGeom prst="rect">
            <a:avLst/>
          </a:prstGeom>
          <a:noFill/>
        </p:spPr>
        <p:txBody>
          <a:bodyPr wrap="square" rtlCol="0">
            <a:spAutoFit/>
          </a:bodyPr>
          <a:lstStyle/>
          <a:p>
            <a:pPr algn="just"/>
            <a:r>
              <a:rPr lang="en-US" sz="2000" b="1" i="0" dirty="0">
                <a:solidFill>
                  <a:srgbClr val="0D0D0D"/>
                </a:solidFill>
                <a:effectLst/>
                <a:latin typeface="Times New Roman" panose="02020603050405020304" pitchFamily="18" charset="0"/>
                <a:cs typeface="Times New Roman" panose="02020603050405020304" pitchFamily="18" charset="0"/>
              </a:rPr>
              <a:t>2.Skill-related components </a:t>
            </a:r>
          </a:p>
          <a:p>
            <a:pPr algn="just"/>
            <a:r>
              <a:rPr lang="en-US" sz="2000" b="0" i="0" dirty="0">
                <a:solidFill>
                  <a:srgbClr val="0D0D0D"/>
                </a:solidFill>
                <a:effectLst/>
                <a:latin typeface="Times New Roman" panose="02020603050405020304" pitchFamily="18" charset="0"/>
                <a:cs typeface="Times New Roman" panose="02020603050405020304" pitchFamily="18" charset="0"/>
              </a:rPr>
              <a:t>Skill-related components focus on the ability to perform specific athletic or physical tasks effectively.</a:t>
            </a:r>
          </a:p>
          <a:p>
            <a:pPr algn="just"/>
            <a:r>
              <a:rPr lang="en-US" sz="2000" b="0" i="0" dirty="0">
                <a:solidFill>
                  <a:srgbClr val="0D0D0D"/>
                </a:solidFill>
                <a:effectLst/>
                <a:latin typeface="Times New Roman" panose="02020603050405020304" pitchFamily="18" charset="0"/>
                <a:cs typeface="Times New Roman" panose="02020603050405020304" pitchFamily="18" charset="0"/>
              </a:rPr>
              <a:t> They are important for sports and activities that require quick, coordinated movements.</a:t>
            </a:r>
          </a:p>
          <a:p>
            <a:pPr algn="just"/>
            <a:endParaRPr lang="en-US" sz="2000" b="0" i="0" dirty="0">
              <a:solidFill>
                <a:srgbClr val="0D0D0D"/>
              </a:solidFill>
              <a:effectLst/>
              <a:latin typeface="Times New Roman" panose="02020603050405020304" pitchFamily="18" charset="0"/>
              <a:cs typeface="Times New Roman" panose="02020603050405020304" pitchFamily="18" charset="0"/>
            </a:endParaRPr>
          </a:p>
          <a:p>
            <a:pPr algn="just">
              <a:lnSpc>
                <a:spcPct val="150000"/>
              </a:lnSpc>
            </a:pPr>
            <a:r>
              <a:rPr lang="hi-IN" sz="2000" b="1" dirty="0">
                <a:latin typeface="Times New Roman" panose="02020603050405020304" pitchFamily="18" charset="0"/>
                <a:cs typeface="Times New Roman" panose="02020603050405020304" pitchFamily="18" charset="0"/>
              </a:rPr>
              <a:t>कौशल-संबंधी घटक </a:t>
            </a:r>
            <a:r>
              <a:rPr lang="hi-IN" sz="2000" dirty="0">
                <a:latin typeface="Times New Roman" panose="02020603050405020304" pitchFamily="18" charset="0"/>
                <a:cs typeface="Times New Roman" panose="02020603050405020304" pitchFamily="18" charset="0"/>
              </a:rPr>
              <a:t>विशिष्ट </a:t>
            </a:r>
            <a:r>
              <a:rPr lang="hi-IN" sz="2000" dirty="0" err="1">
                <a:latin typeface="Times New Roman" panose="02020603050405020304" pitchFamily="18" charset="0"/>
                <a:cs typeface="Times New Roman" panose="02020603050405020304" pitchFamily="18" charset="0"/>
              </a:rPr>
              <a:t>एथलेटिक</a:t>
            </a:r>
            <a:r>
              <a:rPr lang="hi-IN" sz="2000" dirty="0">
                <a:latin typeface="Times New Roman" panose="02020603050405020304" pitchFamily="18" charset="0"/>
                <a:cs typeface="Times New Roman" panose="02020603050405020304" pitchFamily="18" charset="0"/>
              </a:rPr>
              <a:t> या शारीरिक कार्यों को प्रभावी ढंग से करने की क्षमता पर ध्यान केंद्रित करते हैं।</a:t>
            </a:r>
            <a:endParaRPr lang="en-IN" sz="2000" dirty="0">
              <a:latin typeface="Times New Roman" panose="02020603050405020304" pitchFamily="18" charset="0"/>
              <a:cs typeface="Times New Roman" panose="02020603050405020304" pitchFamily="18" charset="0"/>
            </a:endParaRPr>
          </a:p>
          <a:p>
            <a:pPr algn="just">
              <a:lnSpc>
                <a:spcPct val="150000"/>
              </a:lnSpc>
            </a:pPr>
            <a:r>
              <a:rPr lang="hi-IN" sz="2000" dirty="0">
                <a:latin typeface="Times New Roman" panose="02020603050405020304" pitchFamily="18" charset="0"/>
                <a:cs typeface="Times New Roman" panose="02020603050405020304" pitchFamily="18" charset="0"/>
              </a:rPr>
              <a:t> वे उन खेलों और गतिविधियों के लिए महत्वपूर्ण हैं जिनमें त्वरित, समन्वित आंदोलनों की आवश्यकता होती है।</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523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7AB7-C04A-C447-AA77-E1CDD8A460F8}"/>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46577FFF-6D32-7B4A-02F8-C550C6AF2C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69" y="58722"/>
            <a:ext cx="12298261" cy="6799277"/>
          </a:xfrm>
        </p:spPr>
      </p:pic>
    </p:spTree>
    <p:extLst>
      <p:ext uri="{BB962C8B-B14F-4D97-AF65-F5344CB8AC3E}">
        <p14:creationId xmlns:p14="http://schemas.microsoft.com/office/powerpoint/2010/main" val="2651478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22EC-DA2E-D7E0-0152-F747ECD949ED}"/>
              </a:ext>
            </a:extLst>
          </p:cNvPr>
          <p:cNvSpPr>
            <a:spLocks noGrp="1"/>
          </p:cNvSpPr>
          <p:nvPr>
            <p:ph type="title"/>
          </p:nvPr>
        </p:nvSpPr>
        <p:spPr>
          <a:xfrm>
            <a:off x="2037826" y="0"/>
            <a:ext cx="8758805" cy="1325563"/>
          </a:xfrm>
        </p:spPr>
        <p:txBody>
          <a:bodyPr/>
          <a:lstStyle/>
          <a:p>
            <a:pPr algn="ctr"/>
            <a:r>
              <a:rPr lang="en-US" sz="4400" b="1" i="0" dirty="0">
                <a:solidFill>
                  <a:srgbClr val="FF0000"/>
                </a:solidFill>
                <a:effectLst/>
                <a:latin typeface="Times New Roman" panose="02020603050405020304" pitchFamily="18" charset="0"/>
                <a:cs typeface="Times New Roman" panose="02020603050405020304" pitchFamily="18" charset="0"/>
              </a:rPr>
              <a:t>Health-Related Components</a:t>
            </a:r>
            <a:br>
              <a:rPr lang="en-US" sz="4400" b="1" i="0" dirty="0">
                <a:solidFill>
                  <a:srgbClr val="0D0D0D"/>
                </a:solidFill>
                <a:effectLst/>
                <a:latin typeface="Times New Roman" panose="02020603050405020304" pitchFamily="18"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5B7CC5B7-3257-71F9-DED2-BF686194CE2F}"/>
              </a:ext>
            </a:extLst>
          </p:cNvPr>
          <p:cNvSpPr>
            <a:spLocks noGrp="1"/>
          </p:cNvSpPr>
          <p:nvPr>
            <p:ph idx="1"/>
          </p:nvPr>
        </p:nvSpPr>
        <p:spPr>
          <a:xfrm>
            <a:off x="0" y="931178"/>
            <a:ext cx="8573549" cy="5926821"/>
          </a:xfrm>
        </p:spPr>
        <p:txBody>
          <a:bodyPr>
            <a:normAutofit/>
          </a:bodyPr>
          <a:lstStyle/>
          <a:p>
            <a:pPr algn="just"/>
            <a:r>
              <a:rPr lang="en-US" b="1" dirty="0">
                <a:solidFill>
                  <a:schemeClr val="accent1"/>
                </a:solidFill>
                <a:latin typeface="Times New Roman" panose="02020603050405020304" pitchFamily="18" charset="0"/>
                <a:cs typeface="Times New Roman" panose="02020603050405020304" pitchFamily="18" charset="0"/>
              </a:rPr>
              <a:t>1. Cardiorespiratory Endurance</a:t>
            </a:r>
          </a:p>
          <a:p>
            <a:pPr algn="just"/>
            <a:r>
              <a:rPr lang="en-US" sz="2000" dirty="0">
                <a:latin typeface="Times New Roman" panose="02020603050405020304" pitchFamily="18" charset="0"/>
                <a:cs typeface="Times New Roman" panose="02020603050405020304" pitchFamily="18" charset="0"/>
              </a:rPr>
              <a:t>This is how well your heart, lungs, and muscles work together to keep you moving for a long time without getting tired. It’s like the fuel for activities that make you breathe hard.</a:t>
            </a:r>
          </a:p>
          <a:p>
            <a:pPr marL="0" indent="0" algn="just">
              <a:buNone/>
            </a:pPr>
            <a:endParaRPr lang="en-US" sz="2000"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Example: </a:t>
            </a:r>
            <a:r>
              <a:rPr lang="en-US" sz="2000" dirty="0">
                <a:latin typeface="Times New Roman" panose="02020603050405020304" pitchFamily="18" charset="0"/>
                <a:cs typeface="Times New Roman" panose="02020603050405020304" pitchFamily="18" charset="0"/>
              </a:rPr>
              <a:t>Running, swimming, biking, or playing soccer without needing to stop all the time to catch your breath. If you can run a mile without stopping, you have good cardiorespiratory endurance.</a:t>
            </a:r>
          </a:p>
          <a:p>
            <a:pPr marL="0" indent="0" algn="just">
              <a:buNone/>
            </a:pPr>
            <a:r>
              <a:rPr lang="hi-IN" sz="2000" b="1" dirty="0">
                <a:solidFill>
                  <a:schemeClr val="accent1"/>
                </a:solidFill>
                <a:latin typeface="Times New Roman" panose="02020603050405020304" pitchFamily="18" charset="0"/>
                <a:cs typeface="Times New Roman" panose="02020603050405020304" pitchFamily="18" charset="0"/>
              </a:rPr>
              <a:t>1. </a:t>
            </a:r>
            <a:r>
              <a:rPr lang="hi-IN" sz="2000" b="1" dirty="0" err="1">
                <a:solidFill>
                  <a:schemeClr val="accent1"/>
                </a:solidFill>
                <a:latin typeface="Times New Roman" panose="02020603050405020304" pitchFamily="18" charset="0"/>
                <a:cs typeface="Times New Roman" panose="02020603050405020304" pitchFamily="18" charset="0"/>
              </a:rPr>
              <a:t>कार्डियोरेस्पिरेटरी</a:t>
            </a:r>
            <a:r>
              <a:rPr lang="hi-IN" sz="2000" b="1" dirty="0">
                <a:solidFill>
                  <a:schemeClr val="accent1"/>
                </a:solidFill>
                <a:latin typeface="Times New Roman" panose="02020603050405020304" pitchFamily="18" charset="0"/>
                <a:cs typeface="Times New Roman" panose="02020603050405020304" pitchFamily="18" charset="0"/>
              </a:rPr>
              <a:t> </a:t>
            </a:r>
            <a:r>
              <a:rPr lang="hi-IN" sz="2000" b="1" dirty="0" err="1">
                <a:solidFill>
                  <a:schemeClr val="accent1"/>
                </a:solidFill>
                <a:latin typeface="Times New Roman" panose="02020603050405020304" pitchFamily="18" charset="0"/>
                <a:cs typeface="Times New Roman" panose="02020603050405020304" pitchFamily="18" charset="0"/>
              </a:rPr>
              <a:t>एंड्योरेंस</a:t>
            </a:r>
            <a:endParaRPr lang="hi-IN" sz="2000" b="1" dirty="0">
              <a:solidFill>
                <a:schemeClr val="accent1"/>
              </a:solidFill>
              <a:latin typeface="Times New Roman" panose="02020603050405020304" pitchFamily="18" charset="0"/>
              <a:cs typeface="Times New Roman" panose="02020603050405020304" pitchFamily="18" charset="0"/>
            </a:endParaRPr>
          </a:p>
          <a:p>
            <a:pPr algn="just">
              <a:lnSpc>
                <a:spcPct val="150000"/>
              </a:lnSpc>
            </a:pPr>
            <a:r>
              <a:rPr lang="hi-IN" sz="1800" dirty="0">
                <a:latin typeface="Times New Roman" panose="02020603050405020304" pitchFamily="18" charset="0"/>
                <a:cs typeface="Times New Roman" panose="02020603050405020304" pitchFamily="18" charset="0"/>
              </a:rPr>
              <a:t>यह दर्शाता है कि आपका हृदय, फेफड़े और मांसपेशियाँ किस तरह से एक साथ मिलकर काम करती हैं, ताकि आप बिना थके लंबे समय तक गतिशील रह सकें। यह उन गतिविधियों के लिए ईंधन की तरह है, जो आपको सांस लेने में कठिनाई पैदा करती हैं।</a:t>
            </a:r>
          </a:p>
          <a:p>
            <a:pPr algn="just"/>
            <a:endParaRPr lang="hi-IN" sz="1800" dirty="0">
              <a:latin typeface="Times New Roman" panose="02020603050405020304" pitchFamily="18" charset="0"/>
              <a:cs typeface="Times New Roman" panose="02020603050405020304" pitchFamily="18" charset="0"/>
            </a:endParaRPr>
          </a:p>
          <a:p>
            <a:pPr algn="just">
              <a:lnSpc>
                <a:spcPct val="150000"/>
              </a:lnSpc>
            </a:pPr>
            <a:r>
              <a:rPr lang="hi-IN" sz="1800" b="1" dirty="0">
                <a:latin typeface="Times New Roman" panose="02020603050405020304" pitchFamily="18" charset="0"/>
                <a:cs typeface="Times New Roman" panose="02020603050405020304" pitchFamily="18" charset="0"/>
              </a:rPr>
              <a:t>उदाहरण: </a:t>
            </a:r>
            <a:r>
              <a:rPr lang="hi-IN" sz="1800" dirty="0">
                <a:latin typeface="Times New Roman" panose="02020603050405020304" pitchFamily="18" charset="0"/>
                <a:cs typeface="Times New Roman" panose="02020603050405020304" pitchFamily="18" charset="0"/>
              </a:rPr>
              <a:t>दौड़ना, तैरना, बाइक चलाना या फुटबॉल खेलना, जिसमें आपको सांस लेने के लिए हर समय रुकने की ज़रूरत नहीं होती। अगर आप बिना रुके एक मील दौड़ सकते हैं, तो आपकी </a:t>
            </a:r>
            <a:r>
              <a:rPr lang="hi-IN" sz="1800" dirty="0" err="1">
                <a:latin typeface="Times New Roman" panose="02020603050405020304" pitchFamily="18" charset="0"/>
                <a:cs typeface="Times New Roman" panose="02020603050405020304" pitchFamily="18" charset="0"/>
              </a:rPr>
              <a:t>कार्डियोरेस्पिरेटरी</a:t>
            </a:r>
            <a:r>
              <a:rPr lang="hi-IN" sz="1800" dirty="0">
                <a:latin typeface="Times New Roman" panose="02020603050405020304" pitchFamily="18" charset="0"/>
                <a:cs typeface="Times New Roman" panose="02020603050405020304" pitchFamily="18" charset="0"/>
              </a:rPr>
              <a:t> </a:t>
            </a:r>
            <a:r>
              <a:rPr lang="hi-IN" sz="1800" dirty="0" err="1">
                <a:latin typeface="Times New Roman" panose="02020603050405020304" pitchFamily="18" charset="0"/>
                <a:cs typeface="Times New Roman" panose="02020603050405020304" pitchFamily="18" charset="0"/>
              </a:rPr>
              <a:t>एंड्योरेंस</a:t>
            </a:r>
            <a:r>
              <a:rPr lang="hi-IN" sz="1800" dirty="0">
                <a:latin typeface="Times New Roman" panose="02020603050405020304" pitchFamily="18" charset="0"/>
                <a:cs typeface="Times New Roman" panose="02020603050405020304" pitchFamily="18" charset="0"/>
              </a:rPr>
              <a:t> अच्छी है!</a:t>
            </a:r>
            <a:endParaRPr lang="en-IN" sz="1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6106DBA-A208-B831-DE41-9D5EFC311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3550" y="95250"/>
            <a:ext cx="3226564" cy="6667500"/>
          </a:xfrm>
          <a:prstGeom prst="rect">
            <a:avLst/>
          </a:prstGeom>
        </p:spPr>
      </p:pic>
    </p:spTree>
    <p:extLst>
      <p:ext uri="{BB962C8B-B14F-4D97-AF65-F5344CB8AC3E}">
        <p14:creationId xmlns:p14="http://schemas.microsoft.com/office/powerpoint/2010/main" val="2972663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262F8-D4C6-1AF5-0472-FF21801D364C}"/>
              </a:ext>
            </a:extLst>
          </p:cNvPr>
          <p:cNvSpPr>
            <a:spLocks noGrp="1"/>
          </p:cNvSpPr>
          <p:nvPr>
            <p:ph idx="1"/>
          </p:nvPr>
        </p:nvSpPr>
        <p:spPr>
          <a:xfrm>
            <a:off x="1" y="0"/>
            <a:ext cx="7977930" cy="6858000"/>
          </a:xfrm>
        </p:spPr>
        <p:txBody>
          <a:bodyPr>
            <a:normAutofit/>
          </a:bodyPr>
          <a:lstStyle/>
          <a:p>
            <a:pPr marL="0" indent="0" algn="just">
              <a:buNone/>
            </a:pPr>
            <a:r>
              <a:rPr lang="en-US" sz="2000" b="1" dirty="0">
                <a:latin typeface="Times New Roman" panose="02020603050405020304" pitchFamily="18" charset="0"/>
                <a:cs typeface="Times New Roman" panose="02020603050405020304" pitchFamily="18" charset="0"/>
              </a:rPr>
              <a:t>2. Muscular Strength</a:t>
            </a:r>
          </a:p>
          <a:p>
            <a:pPr algn="just"/>
            <a:r>
              <a:rPr lang="en-US" sz="2000" dirty="0">
                <a:latin typeface="Times New Roman" panose="02020603050405020304" pitchFamily="18" charset="0"/>
                <a:cs typeface="Times New Roman" panose="02020603050405020304" pitchFamily="18" charset="0"/>
              </a:rPr>
              <a:t>Muscular strength is about how strong your muscles are and how much force they can produce in one go. It helps with lifting heavy things or pushing and pulling objects.</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Example: Lifting weights, pushing a heavy door open, or doing push-ups. If you can lift a full bag of groceries easily, that shows good muscular strength.</a:t>
            </a: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just">
              <a:buNone/>
            </a:pPr>
            <a:r>
              <a:rPr lang="hi-IN" sz="2000" b="1" dirty="0">
                <a:latin typeface="Times New Roman" panose="02020603050405020304" pitchFamily="18" charset="0"/>
                <a:cs typeface="Times New Roman" panose="02020603050405020304" pitchFamily="18" charset="0"/>
              </a:rPr>
              <a:t>2. मांसपेशियों की ताकत</a:t>
            </a:r>
            <a:endParaRPr lang="en-IN" sz="2000" b="1" dirty="0">
              <a:latin typeface="Times New Roman" panose="02020603050405020304" pitchFamily="18" charset="0"/>
              <a:cs typeface="Times New Roman" panose="02020603050405020304" pitchFamily="18" charset="0"/>
            </a:endParaRPr>
          </a:p>
          <a:p>
            <a:pPr marL="0" indent="0" algn="just">
              <a:buNone/>
            </a:pPr>
            <a:endParaRPr lang="hi-IN" sz="2000" dirty="0">
              <a:latin typeface="Times New Roman" panose="02020603050405020304" pitchFamily="18" charset="0"/>
              <a:cs typeface="Times New Roman" panose="02020603050405020304" pitchFamily="18" charset="0"/>
            </a:endParaRPr>
          </a:p>
          <a:p>
            <a:pPr algn="just"/>
            <a:r>
              <a:rPr lang="hi-IN" sz="2000" dirty="0">
                <a:latin typeface="Times New Roman" panose="02020603050405020304" pitchFamily="18" charset="0"/>
                <a:cs typeface="Times New Roman" panose="02020603050405020304" pitchFamily="18" charset="0"/>
              </a:rPr>
              <a:t>मांसपेशियों की ताकत इस बात पर निर्भर करती है कि आपकी मांसपेशियां कितनी मजबूत हैं और वे एक बार में कितना बल पैदा कर सकती हैं। यह भारी चीजों को उठाने या वस्तुओं को धकेलने और खींचने में मदद करती है।</a:t>
            </a:r>
          </a:p>
          <a:p>
            <a:pPr algn="just"/>
            <a:endParaRPr lang="hi-IN" sz="2000" dirty="0">
              <a:latin typeface="Times New Roman" panose="02020603050405020304" pitchFamily="18" charset="0"/>
              <a:cs typeface="Times New Roman" panose="02020603050405020304" pitchFamily="18" charset="0"/>
            </a:endParaRPr>
          </a:p>
          <a:p>
            <a:pPr algn="just"/>
            <a:r>
              <a:rPr lang="hi-IN" sz="2000" b="1" dirty="0">
                <a:latin typeface="Times New Roman" panose="02020603050405020304" pitchFamily="18" charset="0"/>
                <a:cs typeface="Times New Roman" panose="02020603050405020304" pitchFamily="18" charset="0"/>
              </a:rPr>
              <a:t>उदाहरण:</a:t>
            </a:r>
            <a:r>
              <a:rPr lang="hi-IN" sz="2000" dirty="0">
                <a:latin typeface="Times New Roman" panose="02020603050405020304" pitchFamily="18" charset="0"/>
                <a:cs typeface="Times New Roman" panose="02020603050405020304" pitchFamily="18" charset="0"/>
              </a:rPr>
              <a:t> वजन उठाना, भारी दरवाज़ा खोलना या </a:t>
            </a:r>
            <a:r>
              <a:rPr lang="hi-IN" sz="2000" dirty="0" err="1">
                <a:latin typeface="Times New Roman" panose="02020603050405020304" pitchFamily="18" charset="0"/>
                <a:cs typeface="Times New Roman" panose="02020603050405020304" pitchFamily="18" charset="0"/>
              </a:rPr>
              <a:t>पुश-अप</a:t>
            </a:r>
            <a:r>
              <a:rPr lang="hi-IN" sz="2000" dirty="0">
                <a:latin typeface="Times New Roman" panose="02020603050405020304" pitchFamily="18" charset="0"/>
                <a:cs typeface="Times New Roman" panose="02020603050405020304" pitchFamily="18" charset="0"/>
              </a:rPr>
              <a:t> करना। अगर आप किराने का सामान का पूरा बैग आसानी से उठा सकते हैं, तो यह अच्छी मांसपेशियों की ताकत को दर्शाता है।</a:t>
            </a:r>
            <a:endParaRPr lang="en-IN" sz="2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D1634A1-4006-E66A-77A8-DBB353010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931" y="192947"/>
            <a:ext cx="3912893" cy="2434664"/>
          </a:xfrm>
          <a:prstGeom prst="rect">
            <a:avLst/>
          </a:prstGeom>
        </p:spPr>
      </p:pic>
      <p:sp>
        <p:nvSpPr>
          <p:cNvPr id="9" name="TextBox 8">
            <a:extLst>
              <a:ext uri="{FF2B5EF4-FFF2-40B4-BE49-F238E27FC236}">
                <a16:creationId xmlns:a16="http://schemas.microsoft.com/office/drawing/2014/main" id="{0FE6C888-1274-A093-D550-73A2747A382C}"/>
              </a:ext>
            </a:extLst>
          </p:cNvPr>
          <p:cNvSpPr txBox="1"/>
          <p:nvPr/>
        </p:nvSpPr>
        <p:spPr>
          <a:xfrm>
            <a:off x="8053431" y="2682261"/>
            <a:ext cx="3414319" cy="461665"/>
          </a:xfrm>
          <a:prstGeom prst="rect">
            <a:avLst/>
          </a:prstGeom>
          <a:noFill/>
        </p:spPr>
        <p:txBody>
          <a:bodyPr wrap="square" rtlCol="0">
            <a:spAutoFit/>
          </a:bodyPr>
          <a:lstStyle/>
          <a:p>
            <a:pPr algn="ctr"/>
            <a:r>
              <a:rPr lang="en-IN" sz="2400" b="1" dirty="0">
                <a:solidFill>
                  <a:srgbClr val="FF0000"/>
                </a:solidFill>
                <a:latin typeface="Times New Roman" panose="02020603050405020304" pitchFamily="18" charset="0"/>
                <a:cs typeface="Times New Roman" panose="02020603050405020304" pitchFamily="18" charset="0"/>
              </a:rPr>
              <a:t>DEAD LIFT</a:t>
            </a:r>
          </a:p>
        </p:txBody>
      </p:sp>
      <p:pic>
        <p:nvPicPr>
          <p:cNvPr id="11" name="Picture 10">
            <a:extLst>
              <a:ext uri="{FF2B5EF4-FFF2-40B4-BE49-F238E27FC236}">
                <a16:creationId xmlns:a16="http://schemas.microsoft.com/office/drawing/2014/main" id="{A8CC1937-C2E7-3B23-839A-02E2C0883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321" y="3428999"/>
            <a:ext cx="3816991" cy="3009255"/>
          </a:xfrm>
          <a:prstGeom prst="rect">
            <a:avLst/>
          </a:prstGeom>
        </p:spPr>
      </p:pic>
      <p:sp>
        <p:nvSpPr>
          <p:cNvPr id="12" name="TextBox 11">
            <a:extLst>
              <a:ext uri="{FF2B5EF4-FFF2-40B4-BE49-F238E27FC236}">
                <a16:creationId xmlns:a16="http://schemas.microsoft.com/office/drawing/2014/main" id="{F1B51C67-B502-88E6-2A92-30664DE8C6EE}"/>
              </a:ext>
            </a:extLst>
          </p:cNvPr>
          <p:cNvSpPr txBox="1"/>
          <p:nvPr/>
        </p:nvSpPr>
        <p:spPr>
          <a:xfrm>
            <a:off x="8246378" y="6476301"/>
            <a:ext cx="3053593" cy="461665"/>
          </a:xfrm>
          <a:prstGeom prst="rect">
            <a:avLst/>
          </a:prstGeom>
          <a:noFill/>
        </p:spPr>
        <p:txBody>
          <a:bodyPr wrap="square" rtlCol="0">
            <a:spAutoFit/>
          </a:bodyPr>
          <a:lstStyle/>
          <a:p>
            <a:pPr algn="ctr"/>
            <a:r>
              <a:rPr lang="en-IN" sz="2400" b="1" dirty="0">
                <a:solidFill>
                  <a:srgbClr val="FF0000"/>
                </a:solidFill>
                <a:latin typeface="Times New Roman" panose="02020603050405020304" pitchFamily="18" charset="0"/>
                <a:cs typeface="Times New Roman" panose="02020603050405020304" pitchFamily="18" charset="0"/>
              </a:rPr>
              <a:t>POWER LIFTING</a:t>
            </a:r>
          </a:p>
        </p:txBody>
      </p:sp>
    </p:spTree>
    <p:extLst>
      <p:ext uri="{BB962C8B-B14F-4D97-AF65-F5344CB8AC3E}">
        <p14:creationId xmlns:p14="http://schemas.microsoft.com/office/powerpoint/2010/main" val="337043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A1B72-8C05-863C-1842-973AD5A64F06}"/>
              </a:ext>
            </a:extLst>
          </p:cNvPr>
          <p:cNvSpPr>
            <a:spLocks noGrp="1"/>
          </p:cNvSpPr>
          <p:nvPr>
            <p:ph idx="1"/>
          </p:nvPr>
        </p:nvSpPr>
        <p:spPr>
          <a:xfrm>
            <a:off x="0" y="0"/>
            <a:ext cx="6476301" cy="6858000"/>
          </a:xfrm>
        </p:spPr>
        <p:txBody>
          <a:bodyPr>
            <a:normAutofit/>
          </a:bodyPr>
          <a:lstStyle/>
          <a:p>
            <a:pPr algn="just"/>
            <a:r>
              <a:rPr lang="en-US" sz="2000" b="1" i="0" dirty="0">
                <a:solidFill>
                  <a:srgbClr val="0D0D0D"/>
                </a:solidFill>
                <a:effectLst/>
                <a:latin typeface="Times New Roman" panose="02020603050405020304" pitchFamily="18" charset="0"/>
                <a:cs typeface="Times New Roman" panose="02020603050405020304" pitchFamily="18" charset="0"/>
              </a:rPr>
              <a:t>3. Muscular Endurance</a:t>
            </a:r>
          </a:p>
          <a:p>
            <a:pPr algn="just"/>
            <a:r>
              <a:rPr lang="en-US" sz="2000" b="0" i="0" dirty="0">
                <a:solidFill>
                  <a:srgbClr val="0D0D0D"/>
                </a:solidFill>
                <a:effectLst/>
                <a:latin typeface="Times New Roman" panose="02020603050405020304" pitchFamily="18" charset="0"/>
                <a:cs typeface="Times New Roman" panose="02020603050405020304" pitchFamily="18" charset="0"/>
              </a:rPr>
              <a:t>Muscular endurance is like muscular strength but for a longer time. It’s how long your muscles can keep working before they get tired. It’s important for activities that need repeated movements.</a:t>
            </a:r>
          </a:p>
          <a:p>
            <a:pPr algn="just">
              <a:buFont typeface="Arial" panose="020B0604020202020204" pitchFamily="34" charset="0"/>
              <a:buChar char="•"/>
            </a:pPr>
            <a:r>
              <a:rPr lang="en-US" sz="2000" b="1" i="0" dirty="0">
                <a:solidFill>
                  <a:srgbClr val="0D0D0D"/>
                </a:solidFill>
                <a:effectLst/>
                <a:latin typeface="Times New Roman" panose="02020603050405020304" pitchFamily="18" charset="0"/>
                <a:cs typeface="Times New Roman" panose="02020603050405020304" pitchFamily="18" charset="0"/>
              </a:rPr>
              <a:t>Example</a:t>
            </a:r>
            <a:r>
              <a:rPr lang="en-US" sz="2000" b="0" i="0" dirty="0">
                <a:solidFill>
                  <a:srgbClr val="0D0D0D"/>
                </a:solidFill>
                <a:effectLst/>
                <a:latin typeface="Times New Roman" panose="02020603050405020304" pitchFamily="18" charset="0"/>
                <a:cs typeface="Times New Roman" panose="02020603050405020304" pitchFamily="18" charset="0"/>
              </a:rPr>
              <a:t>: Doing many squats or sit-ups in a row, or riding a bike for a long time. If you can do a lot of push-ups without stopping, you have good muscular endurance!</a:t>
            </a:r>
          </a:p>
          <a:p>
            <a:pPr marL="0" indent="0" algn="just">
              <a:buNone/>
            </a:pPr>
            <a:endParaRPr lang="en-US" sz="2000" b="0" i="0" dirty="0">
              <a:solidFill>
                <a:srgbClr val="0D0D0D"/>
              </a:solidFill>
              <a:effectLst/>
              <a:latin typeface="Times New Roman" panose="02020603050405020304" pitchFamily="18" charset="0"/>
              <a:cs typeface="Times New Roman" panose="02020603050405020304" pitchFamily="18" charset="0"/>
            </a:endParaRPr>
          </a:p>
          <a:p>
            <a:pPr marL="0" indent="0" algn="just">
              <a:buNone/>
            </a:pPr>
            <a:r>
              <a:rPr lang="hi-IN" sz="2000" b="1" i="0" dirty="0">
                <a:solidFill>
                  <a:srgbClr val="0D0D0D"/>
                </a:solidFill>
                <a:effectLst/>
                <a:latin typeface="Times New Roman" panose="02020603050405020304" pitchFamily="18" charset="0"/>
                <a:cs typeface="Times New Roman" panose="02020603050405020304" pitchFamily="18" charset="0"/>
              </a:rPr>
              <a:t>3. मांसपेशियों की सहनशक्ति</a:t>
            </a:r>
          </a:p>
          <a:p>
            <a:pPr algn="just">
              <a:buFont typeface="Arial" panose="020B0604020202020204" pitchFamily="34" charset="0"/>
              <a:buChar char="•"/>
            </a:pPr>
            <a:r>
              <a:rPr lang="hi-IN" sz="2000" b="0" i="0" dirty="0">
                <a:solidFill>
                  <a:srgbClr val="0D0D0D"/>
                </a:solidFill>
                <a:effectLst/>
                <a:latin typeface="Times New Roman" panose="02020603050405020304" pitchFamily="18" charset="0"/>
                <a:cs typeface="Times New Roman" panose="02020603050405020304" pitchFamily="18" charset="0"/>
              </a:rPr>
              <a:t>मांसपेशियों की सहनशक्ति मांसपेशियों की ताकत की तरह ही होती है, लेकिन लंबे समय तक। यह इस बात पर निर्भर करता है कि आपकी मांसपेशियां थकने से पहले कितनी देर तक काम कर सकती हैं। यह उन गतिविधियों के लिए महत्वपूर्ण है जिनमें बार-बार हरकत करने की ज़रूरत होती है।</a:t>
            </a:r>
          </a:p>
          <a:p>
            <a:pPr algn="just">
              <a:buFont typeface="Arial" panose="020B0604020202020204" pitchFamily="34" charset="0"/>
              <a:buChar char="•"/>
            </a:pPr>
            <a:endParaRPr lang="hi-IN" sz="2000" b="0" i="0" dirty="0">
              <a:solidFill>
                <a:srgbClr val="0D0D0D"/>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hi-IN" sz="2000" b="1" i="0" dirty="0">
                <a:solidFill>
                  <a:srgbClr val="0D0D0D"/>
                </a:solidFill>
                <a:effectLst/>
                <a:latin typeface="Times New Roman" panose="02020603050405020304" pitchFamily="18" charset="0"/>
                <a:cs typeface="Times New Roman" panose="02020603050405020304" pitchFamily="18" charset="0"/>
              </a:rPr>
              <a:t>उदाहरण: </a:t>
            </a:r>
            <a:r>
              <a:rPr lang="hi-IN" sz="2000" b="0" i="0" dirty="0">
                <a:solidFill>
                  <a:srgbClr val="0D0D0D"/>
                </a:solidFill>
                <a:effectLst/>
                <a:latin typeface="Times New Roman" panose="02020603050405020304" pitchFamily="18" charset="0"/>
                <a:cs typeface="Times New Roman" panose="02020603050405020304" pitchFamily="18" charset="0"/>
              </a:rPr>
              <a:t>लगातार कई </a:t>
            </a:r>
            <a:r>
              <a:rPr lang="hi-IN" sz="2000" b="0" i="0" dirty="0" err="1">
                <a:solidFill>
                  <a:srgbClr val="0D0D0D"/>
                </a:solidFill>
                <a:effectLst/>
                <a:latin typeface="Times New Roman" panose="02020603050405020304" pitchFamily="18" charset="0"/>
                <a:cs typeface="Times New Roman" panose="02020603050405020304" pitchFamily="18" charset="0"/>
              </a:rPr>
              <a:t>स्क्वैट्स</a:t>
            </a:r>
            <a:r>
              <a:rPr lang="hi-IN" sz="2000" b="0" i="0" dirty="0">
                <a:solidFill>
                  <a:srgbClr val="0D0D0D"/>
                </a:solidFill>
                <a:effectLst/>
                <a:latin typeface="Times New Roman" panose="02020603050405020304" pitchFamily="18" charset="0"/>
                <a:cs typeface="Times New Roman" panose="02020603050405020304" pitchFamily="18" charset="0"/>
              </a:rPr>
              <a:t> या </a:t>
            </a:r>
            <a:r>
              <a:rPr lang="hi-IN" sz="2000" b="0" i="0" dirty="0" err="1">
                <a:solidFill>
                  <a:srgbClr val="0D0D0D"/>
                </a:solidFill>
                <a:effectLst/>
                <a:latin typeface="Times New Roman" panose="02020603050405020304" pitchFamily="18" charset="0"/>
                <a:cs typeface="Times New Roman" panose="02020603050405020304" pitchFamily="18" charset="0"/>
              </a:rPr>
              <a:t>सिट-अप</a:t>
            </a:r>
            <a:r>
              <a:rPr lang="hi-IN" sz="2000" b="0" i="0" dirty="0">
                <a:solidFill>
                  <a:srgbClr val="0D0D0D"/>
                </a:solidFill>
                <a:effectLst/>
                <a:latin typeface="Times New Roman" panose="02020603050405020304" pitchFamily="18" charset="0"/>
                <a:cs typeface="Times New Roman" panose="02020603050405020304" pitchFamily="18" charset="0"/>
              </a:rPr>
              <a:t> करना, या लंबे समय तक बाइक चलाना। अगर आप बिना रुके बहुत सारे </a:t>
            </a:r>
            <a:r>
              <a:rPr lang="hi-IN" sz="2000" b="0" i="0" dirty="0" err="1">
                <a:solidFill>
                  <a:srgbClr val="0D0D0D"/>
                </a:solidFill>
                <a:effectLst/>
                <a:latin typeface="Times New Roman" panose="02020603050405020304" pitchFamily="18" charset="0"/>
                <a:cs typeface="Times New Roman" panose="02020603050405020304" pitchFamily="18" charset="0"/>
              </a:rPr>
              <a:t>पुश-अप</a:t>
            </a:r>
            <a:r>
              <a:rPr lang="hi-IN" sz="2000" b="0" i="0" dirty="0">
                <a:solidFill>
                  <a:srgbClr val="0D0D0D"/>
                </a:solidFill>
                <a:effectLst/>
                <a:latin typeface="Times New Roman" panose="02020603050405020304" pitchFamily="18" charset="0"/>
                <a:cs typeface="Times New Roman" panose="02020603050405020304" pitchFamily="18" charset="0"/>
              </a:rPr>
              <a:t> कर सकते हैं, तो आपकी मांसपेशियों की सहनशक्ति अच्छी है!</a:t>
            </a:r>
            <a:endParaRPr lang="en-US" sz="2000" b="0" i="0" dirty="0">
              <a:solidFill>
                <a:srgbClr val="0D0D0D"/>
              </a:solidFill>
              <a:effectLst/>
              <a:latin typeface="Times New Roman" panose="02020603050405020304" pitchFamily="18" charset="0"/>
              <a:cs typeface="Times New Roman" panose="02020603050405020304" pitchFamily="18" charset="0"/>
            </a:endParaRPr>
          </a:p>
          <a:p>
            <a:pPr algn="just"/>
            <a:endParaRPr lang="en-IN"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E11C0C1-BB35-D939-41A1-F05D669EE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4534" y="1545016"/>
            <a:ext cx="4818776" cy="3958162"/>
          </a:xfrm>
          <a:prstGeom prst="rect">
            <a:avLst/>
          </a:prstGeom>
        </p:spPr>
      </p:pic>
      <p:sp>
        <p:nvSpPr>
          <p:cNvPr id="8" name="TextBox 7">
            <a:extLst>
              <a:ext uri="{FF2B5EF4-FFF2-40B4-BE49-F238E27FC236}">
                <a16:creationId xmlns:a16="http://schemas.microsoft.com/office/drawing/2014/main" id="{9480CD48-11F7-1791-6E82-2E4BFDF1FD7D}"/>
              </a:ext>
            </a:extLst>
          </p:cNvPr>
          <p:cNvSpPr txBox="1"/>
          <p:nvPr/>
        </p:nvSpPr>
        <p:spPr>
          <a:xfrm>
            <a:off x="7315200" y="5939406"/>
            <a:ext cx="4093828" cy="523220"/>
          </a:xfrm>
          <a:prstGeom prst="rect">
            <a:avLst/>
          </a:prstGeom>
          <a:noFill/>
        </p:spPr>
        <p:txBody>
          <a:bodyPr wrap="square" rtlCol="0">
            <a:spAutoFit/>
          </a:bodyPr>
          <a:lstStyle/>
          <a:p>
            <a:pPr algn="ctr"/>
            <a:r>
              <a:rPr lang="en-IN" sz="2800" b="1" dirty="0">
                <a:solidFill>
                  <a:srgbClr val="FF0000"/>
                </a:solidFill>
                <a:latin typeface="Times New Roman" panose="02020603050405020304" pitchFamily="18" charset="0"/>
                <a:cs typeface="Times New Roman" panose="02020603050405020304" pitchFamily="18" charset="0"/>
              </a:rPr>
              <a:t>PUSH -UP</a:t>
            </a:r>
          </a:p>
        </p:txBody>
      </p:sp>
    </p:spTree>
    <p:extLst>
      <p:ext uri="{BB962C8B-B14F-4D97-AF65-F5344CB8AC3E}">
        <p14:creationId xmlns:p14="http://schemas.microsoft.com/office/powerpoint/2010/main" val="82703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DAB0A2-4E13-05C1-8E42-92FEFC1DD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3" y="0"/>
            <a:ext cx="11660697" cy="6858000"/>
          </a:xfrm>
          <a:prstGeom prst="rect">
            <a:avLst/>
          </a:prstGeom>
        </p:spPr>
      </p:pic>
    </p:spTree>
    <p:extLst>
      <p:ext uri="{BB962C8B-B14F-4D97-AF65-F5344CB8AC3E}">
        <p14:creationId xmlns:p14="http://schemas.microsoft.com/office/powerpoint/2010/main" val="384050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1937</Words>
  <Application>Microsoft Office PowerPoint</Application>
  <PresentationFormat>Widescreen</PresentationFormat>
  <Paragraphs>149</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Open Sans</vt:lpstr>
      <vt:lpstr>Times New Roman</vt:lpstr>
      <vt:lpstr>ui-sans-serif</vt:lpstr>
      <vt:lpstr>Office Theme</vt:lpstr>
      <vt:lpstr>E -  Content for Skill Enhancement Course For  Semester - I (Under Graduate) DDU Gorakhpur University </vt:lpstr>
      <vt:lpstr>PowerPoint Presentation</vt:lpstr>
      <vt:lpstr>PHYSICAL FITNESS </vt:lpstr>
      <vt:lpstr>TYPES OF PHYSICAL FITNESS COMPONENTS</vt:lpstr>
      <vt:lpstr>PowerPoint Presentation</vt:lpstr>
      <vt:lpstr>Health-Related Components </vt:lpstr>
      <vt:lpstr>PowerPoint Presentation</vt:lpstr>
      <vt:lpstr>PowerPoint Presentation</vt:lpstr>
      <vt:lpstr>PowerPoint Presentation</vt:lpstr>
      <vt:lpstr>PowerPoint Presentation</vt:lpstr>
      <vt:lpstr>PowerPoint Presentation</vt:lpstr>
      <vt:lpstr>SKILL – RELEATED COMPONENTS</vt:lpstr>
      <vt:lpstr>PowerPoint Presentation</vt:lpstr>
      <vt:lpstr>PowerPoint Presentation</vt:lpstr>
      <vt:lpstr>Need and Importance of Physical Fitness </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Akash vishwakarma</dc:creator>
  <cp:lastModifiedBy>hp hp</cp:lastModifiedBy>
  <cp:revision>14</cp:revision>
  <dcterms:created xsi:type="dcterms:W3CDTF">2024-11-08T17:46:54Z</dcterms:created>
  <dcterms:modified xsi:type="dcterms:W3CDTF">2024-12-26T15:15:58Z</dcterms:modified>
</cp:coreProperties>
</file>