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8" r:id="rId2"/>
    <p:sldId id="308" r:id="rId3"/>
    <p:sldId id="268" r:id="rId4"/>
    <p:sldId id="269" r:id="rId5"/>
    <p:sldId id="270" r:id="rId6"/>
    <p:sldId id="271" r:id="rId7"/>
    <p:sldId id="272" r:id="rId8"/>
    <p:sldId id="274" r:id="rId9"/>
    <p:sldId id="275" r:id="rId10"/>
    <p:sldId id="276" r:id="rId11"/>
    <p:sldId id="279" r:id="rId12"/>
    <p:sldId id="277" r:id="rId13"/>
    <p:sldId id="278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9" r:id="rId23"/>
    <p:sldId id="290" r:id="rId24"/>
    <p:sldId id="291" r:id="rId25"/>
    <p:sldId id="292" r:id="rId26"/>
    <p:sldId id="293" r:id="rId27"/>
    <p:sldId id="294" r:id="rId28"/>
    <p:sldId id="296" r:id="rId29"/>
    <p:sldId id="297" r:id="rId30"/>
    <p:sldId id="295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273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3DA6-9A7F-4DFB-A689-64B02692BEB2}" type="datetimeFigureOut">
              <a:rPr lang="en-IN" smtClean="0"/>
              <a:t>24-12-2024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D5EB-2317-4DFC-AFEE-28EF9CA4EB9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9069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3DA6-9A7F-4DFB-A689-64B02692BEB2}" type="datetimeFigureOut">
              <a:rPr lang="en-IN" smtClean="0"/>
              <a:t>24-12-2024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D5EB-2317-4DFC-AFEE-28EF9CA4EB9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6565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3DA6-9A7F-4DFB-A689-64B02692BEB2}" type="datetimeFigureOut">
              <a:rPr lang="en-IN" smtClean="0"/>
              <a:t>24-12-2024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D5EB-2317-4DFC-AFEE-28EF9CA4EB9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0981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3DA6-9A7F-4DFB-A689-64B02692BEB2}" type="datetimeFigureOut">
              <a:rPr lang="en-IN" smtClean="0"/>
              <a:t>24-12-2024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D5EB-2317-4DFC-AFEE-28EF9CA4EB9B}" type="slidenum">
              <a:rPr lang="en-IN" smtClean="0"/>
              <a:t>‹#›</a:t>
            </a:fld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7432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3DA6-9A7F-4DFB-A689-64B02692BEB2}" type="datetimeFigureOut">
              <a:rPr lang="en-IN" smtClean="0"/>
              <a:t>24-12-2024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D5EB-2317-4DFC-AFEE-28EF9CA4EB9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9875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3DA6-9A7F-4DFB-A689-64B02692BEB2}" type="datetimeFigureOut">
              <a:rPr lang="en-IN" smtClean="0"/>
              <a:t>24-12-2024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D5EB-2317-4DFC-AFEE-28EF9CA4EB9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8627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3DA6-9A7F-4DFB-A689-64B02692BEB2}" type="datetimeFigureOut">
              <a:rPr lang="en-IN" smtClean="0"/>
              <a:t>24-12-2024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D5EB-2317-4DFC-AFEE-28EF9CA4EB9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1728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3DA6-9A7F-4DFB-A689-64B02692BEB2}" type="datetimeFigureOut">
              <a:rPr lang="en-IN" smtClean="0"/>
              <a:t>24-12-2024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D5EB-2317-4DFC-AFEE-28EF9CA4EB9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9310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3DA6-9A7F-4DFB-A689-64B02692BEB2}" type="datetimeFigureOut">
              <a:rPr lang="en-IN" smtClean="0"/>
              <a:t>24-12-2024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D5EB-2317-4DFC-AFEE-28EF9CA4EB9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9722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3DA6-9A7F-4DFB-A689-64B02692BEB2}" type="datetimeFigureOut">
              <a:rPr lang="en-IN" smtClean="0"/>
              <a:t>24-12-2024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D5EB-2317-4DFC-AFEE-28EF9CA4EB9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75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3DA6-9A7F-4DFB-A689-64B02692BEB2}" type="datetimeFigureOut">
              <a:rPr lang="en-IN" smtClean="0"/>
              <a:t>24-12-2024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D5EB-2317-4DFC-AFEE-28EF9CA4EB9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08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3DA6-9A7F-4DFB-A689-64B02692BEB2}" type="datetimeFigureOut">
              <a:rPr lang="en-IN" smtClean="0"/>
              <a:t>24-12-2024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D5EB-2317-4DFC-AFEE-28EF9CA4EB9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3810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3DA6-9A7F-4DFB-A689-64B02692BEB2}" type="datetimeFigureOut">
              <a:rPr lang="en-IN" smtClean="0"/>
              <a:t>24-12-2024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D5EB-2317-4DFC-AFEE-28EF9CA4EB9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9383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3DA6-9A7F-4DFB-A689-64B02692BEB2}" type="datetimeFigureOut">
              <a:rPr lang="en-IN" smtClean="0"/>
              <a:t>24-12-2024</a:t>
            </a:fld>
            <a:endParaRPr lang="en-IN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D5EB-2317-4DFC-AFEE-28EF9CA4EB9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5726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3DA6-9A7F-4DFB-A689-64B02692BEB2}" type="datetimeFigureOut">
              <a:rPr lang="en-IN" smtClean="0"/>
              <a:t>24-12-2024</a:t>
            </a:fld>
            <a:endParaRPr lang="en-IN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D5EB-2317-4DFC-AFEE-28EF9CA4EB9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795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3DA6-9A7F-4DFB-A689-64B02692BEB2}" type="datetimeFigureOut">
              <a:rPr lang="en-IN" smtClean="0"/>
              <a:t>24-12-2024</a:t>
            </a:fld>
            <a:endParaRPr lang="en-IN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D5EB-2317-4DFC-AFEE-28EF9CA4EB9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4158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3DA6-9A7F-4DFB-A689-64B02692BEB2}" type="datetimeFigureOut">
              <a:rPr lang="en-IN" smtClean="0"/>
              <a:t>24-12-2024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D5EB-2317-4DFC-AFEE-28EF9CA4EB9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1951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DB03DA6-9A7F-4DFB-A689-64B02692BEB2}" type="datetimeFigureOut">
              <a:rPr lang="en-IN" smtClean="0"/>
              <a:t>24-12-2024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D5EB-2317-4DFC-AFEE-28EF9CA4EB9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69647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efit.com/exercises/882/shoulder-stretch" TargetMode="External"/><Relationship Id="rId3" Type="http://schemas.openxmlformats.org/officeDocument/2006/relationships/hyperlink" Target="https://in.pinterest.com/pin/crisscross--290060032255405290/" TargetMode="External"/><Relationship Id="rId7" Type="http://schemas.openxmlformats.org/officeDocument/2006/relationships/hyperlink" Target="https://www.onepeloton.com/blog/glute-bridge/" TargetMode="External"/><Relationship Id="rId2" Type="http://schemas.openxmlformats.org/officeDocument/2006/relationships/hyperlink" Target="https://dribbble.com/shots/4324522-Racetrack-Runn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enor.com/en-IN/search/cycling-crunch-gifs" TargetMode="External"/><Relationship Id="rId11" Type="http://schemas.openxmlformats.org/officeDocument/2006/relationships/hyperlink" Target="https://fitnessvolt.com/balance-board-guide/" TargetMode="External"/><Relationship Id="rId5" Type="http://schemas.openxmlformats.org/officeDocument/2006/relationships/hyperlink" Target="https://giphy.com/explore/front-lunge" TargetMode="External"/><Relationship Id="rId10" Type="http://schemas.openxmlformats.org/officeDocument/2006/relationships/hyperlink" Target="https://www.thewellnesscorner.com/blog/bedtime-stretches-and-breathing-for-sound-sleep" TargetMode="External"/><Relationship Id="rId4" Type="http://schemas.openxmlformats.org/officeDocument/2006/relationships/hyperlink" Target="https://trainerpl.us/exercise-of-the-month/squats" TargetMode="External"/><Relationship Id="rId9" Type="http://schemas.openxmlformats.org/officeDocument/2006/relationships/hyperlink" Target="https://www.yogajournal.com/poses/anatomy/spine/yoga-poses-for-your-spine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3758-233A-DE18-A6EC-6A17280EA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1993" y="312678"/>
            <a:ext cx="8127124" cy="932621"/>
          </a:xfr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891540" marR="885190" algn="ctr">
              <a:lnSpc>
                <a:spcPct val="100000"/>
              </a:lnSpc>
              <a:spcBef>
                <a:spcPts val="100"/>
              </a:spcBef>
            </a:pPr>
            <a:r>
              <a:rPr lang="en-IN" sz="1800" b="1" u="sng" spc="-229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E -  </a:t>
            </a:r>
            <a:r>
              <a:rPr lang="en-IN" sz="1800" b="1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Content</a:t>
            </a:r>
            <a:r>
              <a:rPr lang="en-IN" sz="1800" b="1" u="sng" spc="-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n-IN" sz="1800" b="1" u="sng" spc="-6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for</a:t>
            </a:r>
            <a:r>
              <a:rPr lang="en-IN" sz="1800" b="1" u="sng" spc="-5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n-IN" sz="1800" b="1" u="sng" spc="-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Skill </a:t>
            </a:r>
            <a:r>
              <a:rPr lang="en-IN" sz="1800" b="1" u="sng" spc="-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Enhancement</a:t>
            </a:r>
            <a:r>
              <a:rPr lang="en-IN" sz="1800" b="1" u="sng" spc="-7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n-IN" sz="1800" b="1" u="sng" spc="-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Course</a:t>
            </a:r>
            <a:r>
              <a:rPr lang="en-IN" sz="1800" b="1" u="none" spc="-30" dirty="0">
                <a:solidFill>
                  <a:srgbClr val="FF0000"/>
                </a:solidFill>
              </a:rPr>
              <a:t> </a:t>
            </a:r>
            <a:r>
              <a:rPr lang="en-IN" sz="1800" b="1" u="sng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For</a:t>
            </a:r>
            <a:br>
              <a:rPr lang="en-IN" sz="1800" b="1" u="sng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</a:br>
            <a:br>
              <a:rPr lang="en-IN" sz="1800" b="1" dirty="0"/>
            </a:br>
            <a:r>
              <a:rPr lang="en-IN" sz="1800" b="1" u="sng" spc="-7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Semester</a:t>
            </a:r>
            <a:r>
              <a:rPr lang="en-IN" sz="1800" b="1" u="sng" spc="-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n-IN" sz="1800" b="1" u="sng" spc="-28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-</a:t>
            </a:r>
            <a:r>
              <a:rPr lang="en-IN" sz="18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 I</a:t>
            </a:r>
            <a:r>
              <a:rPr lang="en-IN" sz="1800" b="1" u="sng" spc="-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n-IN" sz="1800" b="1" u="sng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(Under </a:t>
            </a:r>
            <a:r>
              <a:rPr lang="en-IN" sz="1800" b="1" u="sng" spc="-8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Graduate)</a:t>
            </a:r>
            <a:r>
              <a:rPr lang="en-IN" sz="1800" b="1" u="sng" spc="-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n-IN" sz="1800" b="1" u="sng" spc="8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DDU</a:t>
            </a:r>
            <a:r>
              <a:rPr lang="en-IN" sz="1800" b="1" u="sng" spc="-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n-IN" sz="1800" b="1" u="sng" spc="-7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Gorakhpur</a:t>
            </a:r>
            <a:r>
              <a:rPr lang="en-IN" sz="1800" b="1" u="sng" spc="-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n-IN" sz="1800" b="1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University</a:t>
            </a:r>
            <a:r>
              <a:rPr lang="en-IN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A3C84-490E-994C-673E-3E391564F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26" y="1359258"/>
            <a:ext cx="4345932" cy="3932281"/>
          </a:xfrm>
          <a:prstGeom prst="rect">
            <a:avLst/>
          </a:prstGeom>
        </p:spPr>
      </p:pic>
      <p:sp>
        <p:nvSpPr>
          <p:cNvPr id="27" name="object 28">
            <a:extLst>
              <a:ext uri="{FF2B5EF4-FFF2-40B4-BE49-F238E27FC236}">
                <a16:creationId xmlns:a16="http://schemas.microsoft.com/office/drawing/2014/main" id="{638B3A0A-46B7-D96B-D496-EEB92EF0B3CF}"/>
              </a:ext>
            </a:extLst>
          </p:cNvPr>
          <p:cNvSpPr txBox="1"/>
          <p:nvPr/>
        </p:nvSpPr>
        <p:spPr>
          <a:xfrm>
            <a:off x="889826" y="5405498"/>
            <a:ext cx="1085093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FF0000"/>
                </a:solidFill>
                <a:latin typeface="Times New Roman"/>
                <a:cs typeface="Times New Roman"/>
              </a:rPr>
              <a:t>Developed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and</a:t>
            </a:r>
            <a:r>
              <a:rPr sz="18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Compiled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Times New Roman"/>
                <a:cs typeface="Times New Roman"/>
              </a:rPr>
              <a:t>by:</a:t>
            </a:r>
            <a:endParaRPr sz="1800" dirty="0">
              <a:latin typeface="Times New Roman"/>
              <a:cs typeface="Times New Roman"/>
            </a:endParaRPr>
          </a:p>
          <a:p>
            <a:pPr marL="12700" marR="297180" indent="-12700">
              <a:lnSpc>
                <a:spcPct val="100000"/>
              </a:lnSpc>
              <a:buSzPct val="94444"/>
              <a:buAutoNum type="arabicPeriod"/>
              <a:tabLst>
                <a:tab pos="174625" algn="l"/>
              </a:tabLst>
            </a:pPr>
            <a:r>
              <a:rPr sz="18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	 </a:t>
            </a:r>
            <a:r>
              <a:rPr sz="18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Prof.</a:t>
            </a:r>
            <a:r>
              <a:rPr sz="1800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sng" spc="-1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Vijay</a:t>
            </a:r>
            <a:r>
              <a:rPr sz="1800" u="sng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Chahal,</a:t>
            </a:r>
            <a:r>
              <a:rPr sz="1800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Department</a:t>
            </a:r>
            <a:r>
              <a:rPr sz="18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FF0000"/>
                </a:solidFill>
                <a:latin typeface="Times New Roman"/>
                <a:cs typeface="Times New Roman"/>
              </a:rPr>
              <a:t>Physical</a:t>
            </a:r>
            <a:r>
              <a:rPr sz="18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Education,</a:t>
            </a:r>
            <a:r>
              <a:rPr sz="18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Times New Roman"/>
                <a:cs typeface="Times New Roman"/>
              </a:rPr>
              <a:t>DDU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Gorakhpur</a:t>
            </a:r>
            <a:r>
              <a:rPr sz="1800" spc="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40" dirty="0">
                <a:solidFill>
                  <a:srgbClr val="FF0000"/>
                </a:solidFill>
                <a:latin typeface="Times New Roman"/>
                <a:cs typeface="Times New Roman"/>
              </a:rPr>
              <a:t>University,</a:t>
            </a:r>
            <a:r>
              <a:rPr sz="18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Gorakhpur.</a:t>
            </a:r>
            <a:endParaRPr sz="1800" dirty="0">
              <a:latin typeface="Times New Roman"/>
              <a:cs typeface="Times New Roman"/>
            </a:endParaRPr>
          </a:p>
          <a:p>
            <a:pPr marL="12700" marR="5080" indent="-5080">
              <a:lnSpc>
                <a:spcPct val="100000"/>
              </a:lnSpc>
              <a:buSzPct val="94444"/>
              <a:buAutoNum type="arabicPeriod"/>
              <a:tabLst>
                <a:tab pos="182245" algn="l"/>
              </a:tabLst>
            </a:pPr>
            <a:r>
              <a:rPr sz="1800" u="sng" spc="-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	 </a:t>
            </a:r>
            <a:r>
              <a:rPr sz="18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Mr.</a:t>
            </a:r>
            <a:r>
              <a:rPr sz="18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sng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Akash</a:t>
            </a:r>
            <a:r>
              <a:rPr sz="1800" u="sng" spc="-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sng" spc="-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Vishwakarma,</a:t>
            </a:r>
            <a:r>
              <a:rPr sz="1800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Guest</a:t>
            </a:r>
            <a:r>
              <a:rPr sz="18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55" dirty="0">
                <a:solidFill>
                  <a:srgbClr val="FF0000"/>
                </a:solidFill>
                <a:latin typeface="Times New Roman"/>
                <a:cs typeface="Times New Roman"/>
              </a:rPr>
              <a:t>Faculty,</a:t>
            </a:r>
            <a:r>
              <a:rPr sz="18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Department</a:t>
            </a:r>
            <a:r>
              <a:rPr sz="18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18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35" dirty="0">
                <a:solidFill>
                  <a:srgbClr val="FF0000"/>
                </a:solidFill>
                <a:latin typeface="Times New Roman"/>
                <a:cs typeface="Times New Roman"/>
              </a:rPr>
              <a:t>Physical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Education,</a:t>
            </a:r>
            <a:r>
              <a:rPr sz="18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DDU</a:t>
            </a:r>
            <a:r>
              <a:rPr sz="1800" spc="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Gorakhpur</a:t>
            </a:r>
            <a:r>
              <a:rPr sz="1800" spc="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40" dirty="0">
                <a:solidFill>
                  <a:srgbClr val="FF0000"/>
                </a:solidFill>
                <a:latin typeface="Times New Roman"/>
                <a:cs typeface="Times New Roman"/>
              </a:rPr>
              <a:t>University,</a:t>
            </a:r>
            <a:r>
              <a:rPr sz="18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Times New Roman"/>
                <a:cs typeface="Times New Roman"/>
              </a:rPr>
              <a:t>Gorakhpur.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3B8C9C-BB4E-6E39-FDD9-05602FA4E7CD}"/>
              </a:ext>
            </a:extLst>
          </p:cNvPr>
          <p:cNvSpPr txBox="1"/>
          <p:nvPr/>
        </p:nvSpPr>
        <p:spPr>
          <a:xfrm>
            <a:off x="6936828" y="1359258"/>
            <a:ext cx="4658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IN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r>
              <a:rPr lang="en-IN" b="1" dirty="0">
                <a:solidFill>
                  <a:srgbClr val="FF0000"/>
                </a:solidFill>
                <a:highlight>
                  <a:srgbClr val="FFFF00"/>
                </a:highlight>
              </a:rPr>
              <a:t>SE1 PED</a:t>
            </a:r>
          </a:p>
          <a:p>
            <a:pPr algn="ctr"/>
            <a:endParaRPr lang="en-IN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endParaRPr lang="en-IN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r>
              <a:rPr lang="en-IN" b="1" dirty="0">
                <a:solidFill>
                  <a:srgbClr val="FF0000"/>
                </a:solidFill>
                <a:highlight>
                  <a:srgbClr val="FFFF00"/>
                </a:highlight>
              </a:rPr>
              <a:t>PHYSICAL FITNESS AND RECREATION</a:t>
            </a:r>
          </a:p>
          <a:p>
            <a:pPr algn="ctr"/>
            <a:endParaRPr lang="en-IN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r>
              <a:rPr lang="en-IN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  <a:p>
            <a:pPr algn="ctr"/>
            <a:r>
              <a:rPr lang="en-IN" b="1" dirty="0">
                <a:solidFill>
                  <a:srgbClr val="FF0000"/>
                </a:solidFill>
                <a:highlight>
                  <a:srgbClr val="FFFF00"/>
                </a:highlight>
              </a:rPr>
              <a:t>UNIT – II</a:t>
            </a:r>
          </a:p>
          <a:p>
            <a:pPr algn="ctr"/>
            <a:endParaRPr lang="en-IN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endParaRPr lang="en-IN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endParaRPr lang="en-IN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r>
              <a:rPr lang="en-IN" b="1" dirty="0">
                <a:solidFill>
                  <a:srgbClr val="FF0000"/>
                </a:solidFill>
                <a:highlight>
                  <a:srgbClr val="FFFF00"/>
                </a:highlight>
              </a:rPr>
              <a:t>LEARNING VARIOUS TYPES OF EXERCISES</a:t>
            </a:r>
          </a:p>
        </p:txBody>
      </p:sp>
    </p:spTree>
    <p:extLst>
      <p:ext uri="{BB962C8B-B14F-4D97-AF65-F5344CB8AC3E}">
        <p14:creationId xmlns:p14="http://schemas.microsoft.com/office/powerpoint/2010/main" val="1049453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C05D-DEC9-7C08-D899-0B86589D7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LUNGES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5F74B-BE8E-5CD8-D02B-4D73A6410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5" y="1300294"/>
            <a:ext cx="6778304" cy="5494789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Areas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Legs, glutes, and balance.</a:t>
            </a:r>
          </a:p>
          <a:p>
            <a:pPr algn="just"/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 upright with feet hip-width apart and hands on your hips or at your sides.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one foot forward, lowering your body by bending both knees until they form 90-degree angles. The back knee should hover slightly above the ground.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your torso upright and your front knee aligned with your toes.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Push through your front heel to return to the starting position.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Alternate legs or perform all reps on one leg before switching.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Focus on control and balance; avoid rushing through the movement.</a:t>
            </a:r>
          </a:p>
          <a:p>
            <a:pPr algn="just"/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99792-DB70-B3CF-6838-99D696BE2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273" y="1853248"/>
            <a:ext cx="4572000" cy="473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65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880C-AE90-4751-5D4A-B69A3EF57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PLANK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4DE6C-E4FE-C633-3C43-78ACFCD1C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59683"/>
            <a:ext cx="7088697" cy="527667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Areas: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Core, shoulders, and overall stability.</a:t>
            </a:r>
          </a:p>
          <a:p>
            <a:pPr algn="just"/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Procedure: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 face down on the ground. Lift your body onto your forearms and toes, with forearms directly under your shoulders.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your body in a straight line from head to heels. Avoid sagging your hips or raising them too high.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Engage your core, glutes, and thighs to maintain the position.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 the plank for a set duration (e.g., 20–60 seconds), then rest.</a:t>
            </a:r>
          </a:p>
          <a:p>
            <a:pPr algn="just"/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beginners, perform a plank on your knees or against an elevated surface.</a:t>
            </a:r>
          </a:p>
          <a:p>
            <a:pPr algn="just"/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87C61-A11B-37A7-BC26-5876B1525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708" y="2170856"/>
            <a:ext cx="3668784" cy="30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14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B045D-988C-40B6-F5D8-0C1898F1A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BURPEES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FDFD1-75D7-9C73-600A-9B265D439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76462"/>
            <a:ext cx="7868873" cy="509211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Areas: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body (strength and cardio).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standing, then squat down and place your hands on the ground.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Jump your feet back into a plank position.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 a push-up, then jump your feet forward.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Explode into a jump from the squat position.</a:t>
            </a:r>
          </a:p>
          <a:p>
            <a:pPr marL="0" indent="0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Modify by skipping the push-up or jump if needed.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A2588C-0887-9B65-93E6-9D9FA4D60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907082"/>
            <a:ext cx="4572000" cy="417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10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2BD10-DF67-B1EF-6CF7-397B6D6F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BICYCLE CRUNCHES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18CF9-4D95-4B03-69FE-8F9205BCB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510018"/>
            <a:ext cx="6316910" cy="534798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Areas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Abs and obliques.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Procedure: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 on your back with hands behind your head.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Lift your shoulders off the ground and bring one elbow toward the opposite knee while extending the other leg.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Alternate sides in a pedaling motion.</a:t>
            </a:r>
          </a:p>
          <a:p>
            <a:pPr marL="0" indent="0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pulling on your neck.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196B8-E332-51E1-72F9-EC891D283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25" y="1577130"/>
            <a:ext cx="5066949" cy="437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21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7C75-DEEE-EF6B-01C4-2F39189C8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GLUTE BRIDGES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7E830-4238-F9F0-B11C-CDB58AE61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4518"/>
            <a:ext cx="6954473" cy="481388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Areas: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Glutes, hamstrings, and lower back.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Procedure: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 on your back with knees bent and feet flat on the ground.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Lift your hips toward the ceiling, squeezing your glutes.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back down.</a:t>
            </a:r>
          </a:p>
          <a:p>
            <a:pPr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your core tight throughout the movement.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2BEB6-2417-3044-2443-A31A7A781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83" y="2112976"/>
            <a:ext cx="4896374" cy="331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15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4590-C918-2E98-37AE-14636F5D8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DUMBBELL BENCH PRESS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38873-0410-9041-CECE-BEA281473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644242"/>
            <a:ext cx="6325298" cy="5075340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Areas: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Chest, shoulders, triceps.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 flat on a bench holding a dumbbell in each hand at chest level, palms facing forward.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 the dumbbells upward until your arms are fully extended.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the dumbbells back to the starting position.</a:t>
            </a:r>
          </a:p>
          <a:p>
            <a:pPr marL="0" indent="0" algn="just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your feet flat on the ground and maintain control throughout the movement.</a:t>
            </a:r>
          </a:p>
          <a:p>
            <a:pPr algn="just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DA393-B86A-B3ED-E8AA-2A646146F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58" y="1727258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80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AB6A-70E9-E159-5261-5B377E295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DEADLIFT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DCDC-F3B2-1069-1516-3812A7911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0352"/>
            <a:ext cx="7784983" cy="529764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Areas: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Back, glutes, hamstrings, core.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Procedure: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 with feet hip-width apart, barbell or dumbbells in front of you.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Hinge at the hips and grip the bar/dumbbells.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Lift the weight by straightening your hips and knees, keeping your back straight.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the weight back to the starting position.</a:t>
            </a:r>
          </a:p>
          <a:p>
            <a:pPr marL="0" indent="0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the weight close to your body and avoid rounding your back.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5FA1E2-BCAB-C060-00C9-3270B30A7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097" y="66391"/>
            <a:ext cx="3129094" cy="3731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9D015F-C91A-6903-437B-A9A5E66DB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08" y="3867324"/>
            <a:ext cx="4382582" cy="293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48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DAD28-1D2C-3C2A-569A-B440AAB93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Dumbbell Shoulder Press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7C703-AD31-332A-C7D0-7DF419C7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00962"/>
            <a:ext cx="7357145" cy="4847438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Areas: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Shoulders, triceps.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Procedure: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 a dumbbell in each hand at shoulder height, palms facing forward.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 the dumbbells upward until your arms are fully extended.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the dumbbells back to the starting position.</a:t>
            </a:r>
          </a:p>
          <a:p>
            <a:pPr marL="0" indent="0" algn="just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Engage your core to prevent arching your lower back.</a:t>
            </a:r>
          </a:p>
          <a:p>
            <a:pPr algn="just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AF713-F635-981A-4901-0B1B84053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1669574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32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96680-DE1B-A202-E733-7E333DA5F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DUMBBELL BICEP CURL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ACC34-EA1D-2D7F-5A50-3C594155C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535186"/>
            <a:ext cx="6568580" cy="471321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Areas: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Biceps.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 upright, holding a dumbbell in each hand with palms facing forward.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Curl the weights upward while keeping your elbows close to your body.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the dumbbells back down.</a:t>
            </a:r>
          </a:p>
          <a:p>
            <a:pPr>
              <a:buFont typeface="+mj-lt"/>
              <a:buAutoNum type="arabicPeriod"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swinging the weights or using momentum.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6AB49A-7299-F78A-92AA-100DE9C2E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418" y="1905062"/>
            <a:ext cx="4504888" cy="450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41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5104F-89B9-F608-B857-BFBD75080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BARBELL SQUAT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6BC8F-BDD7-5F45-E954-109229082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00962"/>
            <a:ext cx="6694415" cy="48474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Areas: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Quads, glutes, hamstrings, core.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 a barbell on your upper back and stand with feet shoulder-width apart.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Squat down by bending your knees and hips, keeping your chest up and back straight.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Push through your heels to return to standing.</a:t>
            </a:r>
          </a:p>
          <a:p>
            <a:pPr marL="0" indent="0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letting your knees cave inward.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BFC3E8-423B-29DD-F1D9-AEF9C828C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53" y="1587092"/>
            <a:ext cx="4840447" cy="484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15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25578-0904-D97E-864C-F88FB0FD2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4ABCF-B01F-8861-D186-8E781E7DC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1394"/>
            <a:ext cx="7743039" cy="4899171"/>
          </a:xfrm>
        </p:spPr>
        <p:txBody>
          <a:bodyPr/>
          <a:lstStyle/>
          <a:p>
            <a:r>
              <a:rPr lang="en-I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DIFFERENT TYPES OF EXERCISES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B87BC-0265-2D84-3EF0-489482CBF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54" y="1157680"/>
            <a:ext cx="6747545" cy="57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1EC3A-3494-844D-D767-CF91C2A9B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KETTLEBELL SWING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83D79-ED82-2AD4-6B01-1B4F24544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59684"/>
            <a:ext cx="6677636" cy="478871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Areas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Glutes, hamstrings, core, shoulders.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Procedure: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 with feet shoulder-width apart, holding a kettlebell with both hands.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Hinge at the hips to swing the kettlebell between your legs.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Thrust your hips forward to swing the kettlebell to chest height.</a:t>
            </a:r>
          </a:p>
          <a:p>
            <a:pPr marL="0" indent="0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your hips, not your arms, to drive the movement.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BC9BF3-D905-847D-A3DB-E0AE68A13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637" y="1577131"/>
            <a:ext cx="4655890" cy="467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99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EFC92-4298-C1E4-EFBB-DB3162973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DUMBBELL ROW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1CD98-8C82-F4FD-96CC-FDB10BDAD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577130"/>
            <a:ext cx="6400800" cy="4671269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Areas: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Back, biceps.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Procedure: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 one knee and hand on a bench for support, holding a dumbbell in the other hand.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Pull the dumbbell toward your torso, squeezing your shoulder blade.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the dumbbell back down.</a:t>
            </a:r>
          </a:p>
          <a:p>
            <a:pPr marL="0" indent="0" algn="just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your back flat and core engaged.</a:t>
            </a:r>
          </a:p>
          <a:p>
            <a:pPr algn="just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FF3ECE-36B2-90FF-F2BE-5644EC5BC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89" y="1531514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22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47A0F-CD51-D1ED-79FD-3BC3F21AC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48" y="276549"/>
            <a:ext cx="10511405" cy="140053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SAFETY TIPS FOR WEIGHT-BASED EXERCISES</a:t>
            </a:r>
            <a:b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DB975-B1F3-1188-16C8-7F36CB01A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677080"/>
            <a:ext cx="7046751" cy="457132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 up before starting with dynamic stretches or light cardio.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proper form to prevent injuries.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with lighter weights and gradually increase as you gain strength.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Breathe properly: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inhale during the lowering phase, exhale during the lifting phase.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ECFC9E-13C7-1E51-0EED-791962651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71" y="1417739"/>
            <a:ext cx="3678715" cy="50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75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AF2EC-4876-3711-53AC-319270D2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FLEXIBILITY AND MOBILITY EXERCISES</a:t>
            </a:r>
            <a:endParaRPr lang="en-IN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7DE02-5307-68B3-DA32-0B9768ADF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52918"/>
            <a:ext cx="7743039" cy="4742165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range of motion and prevent injury. </a:t>
            </a:r>
          </a:p>
          <a:p>
            <a:pPr algn="just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Stretching Exercises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flexibility by elongating muscles.</a:t>
            </a:r>
          </a:p>
          <a:p>
            <a:pPr algn="just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Hamstring Stretch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 on the floor with one leg extended and the other foot tucked into your inner thigh.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Reach toward the toes of the extended leg, keeping your back straight.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 for 20–30 seconds, then switch legs.</a:t>
            </a:r>
          </a:p>
          <a:p>
            <a:pPr marL="0" indent="0" algn="just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rounding your back; focus on a gentle stretch.</a:t>
            </a:r>
          </a:p>
          <a:p>
            <a:pPr algn="just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F3A510-B551-CFE9-F1B8-7441C8C77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95" y="1786855"/>
            <a:ext cx="4179115" cy="446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19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A129-F5B3-9E5D-FD62-96298532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QUADRICEPS STRETCH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29177-1817-3011-4199-654D563F5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53248"/>
            <a:ext cx="6744748" cy="4195481"/>
          </a:xfrm>
        </p:spPr>
        <p:txBody>
          <a:bodyPr/>
          <a:lstStyle/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 upright and hold onto a wall or chair for balance if needed.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Bend one knee, bringing your foot toward your glutes.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Grab your ankle with the same-side hand and gently pull the foot closer.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 for 20–30 seconds, then switch sides.</a:t>
            </a:r>
          </a:p>
          <a:p>
            <a:pPr marL="0" indent="0" algn="just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your knees close together and avoid arching your back.</a:t>
            </a:r>
          </a:p>
          <a:p>
            <a:pPr algn="just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7B656-6C55-769E-1190-876AE31D5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428" y="1711354"/>
            <a:ext cx="3993509" cy="41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47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11849-DBEF-23BC-73AF-3AADFCFA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SHOULDER STRETCH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CFD4F-0168-5CC1-A4C0-CC2A5FDFA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48250"/>
            <a:ext cx="7004807" cy="3672978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Extend one arm across your chest.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the opposite hand to gently press your extended arm toward your chest.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 for 20–30 seconds, then switch arms.</a:t>
            </a:r>
          </a:p>
          <a:p>
            <a:pPr marL="0" indent="0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Relax your shoulders during the stretch.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AD01A-D6FC-BE79-4B81-CB10DFA37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80" y="1512989"/>
            <a:ext cx="53270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35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ACBA7-C14D-ABDD-F793-A767E9951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BACK STRETCH (CAT-COW STRETCH)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794B3-718B-CD76-20FA-B2A62F9AC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499919"/>
            <a:ext cx="6996417" cy="4295164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Begin on all fours with hands under shoulders and knees under hips.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 your back upward (Cat Pose), tucking your chin toward your chest.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Reverse the motion by dipping your back and lifting your head and tailbone (Cow Pose).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Alternate between poses for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10–12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reps.</a:t>
            </a:r>
          </a:p>
          <a:p>
            <a:pPr marL="0" indent="0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 slowly and breathe deeply.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64099-97E8-CCFE-5C4B-58974431B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418" y="2147582"/>
            <a:ext cx="5103302" cy="409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28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B955B-DA21-FB83-03C1-0E2798CC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44" y="242994"/>
            <a:ext cx="9404723" cy="88952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Yoga Poses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15BA8-E0C9-EB4B-9E51-BA968EB12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661020"/>
            <a:ext cx="7759816" cy="513406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Goal: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 flexibility, strength, and mindfulness.</a:t>
            </a:r>
          </a:p>
          <a:p>
            <a:pPr algn="just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Downward Dog Pose (</a:t>
            </a:r>
            <a:r>
              <a:rPr lang="en-US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Adho</a:t>
            </a: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Mukha </a:t>
            </a:r>
            <a:r>
              <a:rPr lang="en-US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Svanasana</a:t>
            </a: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Stretches the hamstrings, calves, and shoulders.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Strengthens the arms and legs.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Improves posture and full-body flexibility.</a:t>
            </a:r>
          </a:p>
          <a:p>
            <a:pPr algn="just"/>
            <a:r>
              <a:rPr lang="en-US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on all fours with hands under shoulders and knees under hips.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Spread your fingers wide and press firmly into your palms.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Tuck your toes under and lift your hips toward the ceiling, forming an inverted “V” shape.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Straighten your legs (if possible) and let your heels sink toward the floor.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Relax your head and neck, keeping your gaze toward your thighs.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 for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breaths, then release by lowering your knees.</a:t>
            </a:r>
          </a:p>
          <a:p>
            <a:pPr algn="just"/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4D8CA-DB96-5159-83E0-AA281074B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49" y="2163529"/>
            <a:ext cx="4460636" cy="412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55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4661A-D3BD-B6B3-5672-5C19D767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52718"/>
            <a:ext cx="10721130" cy="140053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Cat-Cow Stretch (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Marjaryasana-Bitilasana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4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93F65-B9BA-71F1-8410-B5F37DDD5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52918"/>
            <a:ext cx="7340367" cy="4805082"/>
          </a:xfrm>
        </p:spPr>
        <p:txBody>
          <a:bodyPr>
            <a:normAutofit/>
          </a:bodyPr>
          <a:lstStyle/>
          <a:p>
            <a:pPr algn="just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flexibility in the spine.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Improves posture and balance.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Gently massages the abdominal organs.</a:t>
            </a:r>
          </a:p>
          <a:p>
            <a:pPr algn="just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Begin in a tabletop position with your wrists under your shoulders and knees under your hips.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Cow Pose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inhale and arch your back, lifting your tailbone and chest while your belly sinks. Look up gently.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 Pose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exhale and round your spine, tucking your chin to your chest and pulling your belly button toward your spine.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Alternate between the two poses for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8-10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rounds of breath.</a:t>
            </a:r>
          </a:p>
          <a:p>
            <a:pPr algn="just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78906-C380-0370-0B87-4ABC30F09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67" y="1778466"/>
            <a:ext cx="4851633" cy="507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42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E8BC6-93A9-7E19-CA55-891FDA02C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86" y="259771"/>
            <a:ext cx="10469302" cy="140053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Seated Forward Bend (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Paschimottanasana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4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5EBD2-0A92-4FE7-AA4C-9C9739107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53248"/>
            <a:ext cx="7944374" cy="5004752"/>
          </a:xfrm>
        </p:spPr>
        <p:txBody>
          <a:bodyPr>
            <a:normAutofit/>
          </a:bodyPr>
          <a:lstStyle/>
          <a:p>
            <a:pPr algn="just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Stretches the spine, hamstrings, and calves.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Relieves stress and calms the mind.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Enhances flexibility in the lower back and hips.</a:t>
            </a:r>
          </a:p>
          <a:p>
            <a:pPr algn="just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 on the floor with your legs extended straight in front of you.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Inhale, raise your arms overhead, and elongate your spine.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Exhale and fold forward from the hips, reaching for your feet or shins.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your spine long and avoid rounding your back.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 the position for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20-30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seconds, breathing deeply, then release.</a:t>
            </a:r>
          </a:p>
          <a:p>
            <a:pPr algn="just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66D9C2-BEBF-16BD-3787-2C8BE45A0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259" y="1417738"/>
            <a:ext cx="4555222" cy="544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47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4AEC5-E985-21FE-0A41-EDE4F2C3A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85" y="385893"/>
            <a:ext cx="10707848" cy="28522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Cardiovascular Exercises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BCDB7-DDF3-67A2-074D-2A75908A9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2455"/>
            <a:ext cx="8187654" cy="5985545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heart health and endurance.</a:t>
            </a:r>
          </a:p>
          <a:p>
            <a:endParaRPr lang="en-US" dirty="0"/>
          </a:p>
          <a:p>
            <a:pPr marL="0" indent="0" algn="just">
              <a:buNone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Walking: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low-impact exercise great for beginners.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1.Casual or Leisure Walking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relaxed, slow-paced walk for leisure or basic movement.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 Strolling in a park, window shopping.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Brisk Walking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faster pace that elevates heart rate but doesn't cause exhaustion.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 done for fitness or cardiovascular benefits.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Power Walking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Involves walking at a very fast pace, often incorporating exaggerated arm movements.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Focuses on aerobic fitness and calorie burning.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Speed Walking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Faster than power walking, typically a step below jogging.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Maintains one foot on the ground at all times to differentiate from running.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Race Walking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competitive form of walking with specific rules (e.g., one foot must be in contact with the ground at all times).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Regulated as an Olympic sport.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Nordic Walking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Walking with specially designed poles to engage upper body muscles.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Offers a full-body workout.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6767B4-B50C-0EF4-57F8-CF624C852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655" y="1089520"/>
            <a:ext cx="4004344" cy="2591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C3DE90-D729-2A53-4F29-BDD885B8F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656" y="3590488"/>
            <a:ext cx="4004344" cy="32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65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B9FC6-BF4A-DBA7-4415-AF8FA1BF2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Butterfly Pose (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Baddha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Konasana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B0859-7D01-37A3-9CFC-EBEA16208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52918"/>
            <a:ext cx="7340367" cy="480508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Opens the hips and inner thighs.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flexibility in the groin and knees.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Stimulates circulation in the lower body.</a:t>
            </a:r>
          </a:p>
          <a:p>
            <a:pPr algn="just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 with your legs extended straight.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Bend your knees and bring the soles of your feet together, letting your knees drop to the sides.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 your feet with your hands and pull them gently toward your pelvis.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 tall, elongating your spine, and press your knees closer to the floor (without forcing).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 for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30-60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seconds, then slowly release.</a:t>
            </a:r>
          </a:p>
          <a:p>
            <a:pPr algn="just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CE678C-F3B9-1AEA-F35A-801420F37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832" y="2027320"/>
            <a:ext cx="4748168" cy="462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71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35EA1-315C-B282-D209-59247057A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Foam Rolling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384C3-5D74-3493-59CE-AF44BFA23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7739"/>
            <a:ext cx="6727971" cy="5440261"/>
          </a:xfrm>
        </p:spPr>
        <p:txBody>
          <a:bodyPr>
            <a:normAutofit fontScale="92500" lnSpcReduction="10000"/>
          </a:bodyPr>
          <a:lstStyle/>
          <a:p>
            <a:r>
              <a:rPr lang="en-US" sz="1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Goal: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Relieve muscle tightness and improve mobility.</a:t>
            </a:r>
          </a:p>
          <a:p>
            <a:pPr marL="0" indent="0">
              <a:buNone/>
            </a:pP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Hamstrings (Back of the Thighs)</a:t>
            </a:r>
          </a:p>
          <a:p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 on the floor with your legs extended and the foam roller placed under your thighs.</a:t>
            </a:r>
          </a:p>
          <a:p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Procedure: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 your hands on the floor behind you for support.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Lift your hips slightly off the ground and shift your weight onto the foam roller.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Roll slowly back and forth from just above the knees to the base of the glutes.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Spend extra time on tight or tender spots, pausing to allow the muscle to relax.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increase intensity, cross one leg over the other to focus on one hamstring at a time.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1EDF0-0E38-60D4-6EF4-B57EBF73B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489" y="1371899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30895F-B807-4204-2251-6A4C16BEE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22" y="3699582"/>
            <a:ext cx="4337109" cy="282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12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A7A1C-084F-4925-5A69-5702AC22C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QUADS (FRONT OF THE THIGHS)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4E294-6758-E098-F729-9AB5F6369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551964"/>
            <a:ext cx="6753138" cy="530603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Lie face down with the foam roller under your thighs.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your upper body on your forearms or hands, keeping your core engaged.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Roll slowly from the top of your hips to just above your knees.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Stop at any tight areas and hold pressure for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20–30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deeper relief, shift your weight slightly to target the outer or inner thighs.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68F37F-466C-0373-87E3-159E027F6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78" y="2083614"/>
            <a:ext cx="4686999" cy="432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12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4CE8E-8022-DF48-30F3-E00CEAB41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612" y="167493"/>
            <a:ext cx="10821797" cy="140053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SHOULDERS (UPPER BACK AND TRAPS)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58165-4561-3623-FB87-9A05A4E08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53248"/>
            <a:ext cx="6291743" cy="500475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 on your back with the foam roller placed horizontally under your upper back, near the shoulder blades.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Bend your knees, placing your feet flat on the floor.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your head with your hands or cross your arms over your chest.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Roll from the middle of your back to the base of your neck, pausing on tight spots.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your movements slow and controlled. Avoid rolling directly on your neck.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B0522-C1C9-C7F1-A31A-51E7852EC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421" y="1568023"/>
            <a:ext cx="4566757" cy="498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6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1A172-010D-33B0-D1E3-2C873ACF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BACK (LOWER AND MID-BACK)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E3157-EF64-FB70-0ACC-076FA1314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711354"/>
            <a:ext cx="6929306" cy="514664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 on the foam roller, then lean back so the roller is under your lower back.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 your hands on the floor behind you for support.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Roll from your lower back (just above the hips) to your mid-back.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maintaining proper posture—avoid arching your back excessively.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rolling directly over your spine; shift slightly to either side for better muscle</a:t>
            </a: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19FDE-F5CB-9B3D-9E50-6878A0757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1921080"/>
            <a:ext cx="4664278" cy="431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16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A284-0720-77D6-6611-0AFD12398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FOAM ROLLING TIPS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00F5C-23E6-9F44-5040-3B560AAC0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644242"/>
            <a:ext cx="6996418" cy="521375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Move Slowly: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Roll at a pace of about 1 inch per second to allow your muscles to respond to the pressure.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Pause on Tight Spots: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 for 20–30 seconds on areas that feel particularly tight to encourage muscle relaxation.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Breathe Deeply: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Relax your muscles by exhaling deeply as you roll or pause.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Avoid Joints: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 roll directly over joints, such as the knees, or bony areas.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Spend about 1–2 minutes on each muscle group.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475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23F22-3EDF-8C44-BD4F-6EB5C6672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21" y="143044"/>
            <a:ext cx="10100186" cy="140053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BALANCE AND STABILITY EXERCISES</a:t>
            </a:r>
            <a:endParaRPr lang="en-IN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08B1C-BCF2-18E5-309E-54B58C233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543574"/>
            <a:ext cx="6551802" cy="5314426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 control and coordination.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Standing on One Leg</a:t>
            </a:r>
          </a:p>
          <a:p>
            <a:r>
              <a:rPr lang="en-US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 tall with your feet hip-width apart.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Slowly shift your weight to your right leg.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Lift your left foot off the ground, bending the knee to form a 90-degree angle.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 for 20-30 seconds (or longer as you progress).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 on the opposite leg.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added challenge, close your eyes or hold the position on a soft surface like a yoga mat.</a:t>
            </a:r>
          </a:p>
          <a:p>
            <a:r>
              <a:rPr lang="en-US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Strengthens the ankle and leg muscles.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Improves body awareness and balance control.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Enhances stability for daily activities and sports.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7A844F-1F32-EB57-4541-4D5821E6A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711" y="1853967"/>
            <a:ext cx="4543425" cy="44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96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2D260-FAAC-DDCF-1044-8AD72F96C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38" y="209438"/>
            <a:ext cx="10393801" cy="140053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Balance Board (Wobble Board Exercise)</a:t>
            </a:r>
            <a:b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4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87C9F-C739-209E-B4A0-80761463C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39" y="1753299"/>
            <a:ext cx="8447555" cy="51047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 the balance board on a flat surface.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 on the board with both feet shoulder-width apart, knees slightly bent.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Try to keep the board level without letting the edges touch the ground.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Shift your weight from side to side or front to back to maintain balance.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with 30 seconds and gradually increase the duration.</a:t>
            </a:r>
          </a:p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Strengthens the core, ankles, and leg muscles.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Improves coordination and proprioception (sense of body position).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Reduces the risk of ankle injuries.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4F86F1-8127-CA7C-E304-4FDD83742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25" y="1669408"/>
            <a:ext cx="3584736" cy="400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86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4F32-DBBC-DB89-218A-75CCEC4DD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BIRD DOG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EC39D-AA23-3FE3-D2EB-53D88FE96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91" y="1736521"/>
            <a:ext cx="7340366" cy="5058561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in a tabletop position, with your hands under your shoulders and knees under your hips.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Extend your right arm forward and left leg backward simultaneously, keeping your torso stable.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 for 2-3 seconds, ensuring your back stays straight.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Slowly return to the starting position.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 on the other side, alternating for 8-10 repetitions on each side.</a:t>
            </a:r>
          </a:p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Strengthens the core, lower back, and glutes.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Improves balance and coordination.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Promotes spinal stability and reduces the risk of back pain.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E7973E-30C1-02F2-F22B-D6AB4B506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71" y="2846575"/>
            <a:ext cx="4264054" cy="34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442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816F6-5459-1414-5929-A9F7708E6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HEEL-TO-TOE WALK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7E7BF-7BF7-EC06-A825-F8BC48431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501630"/>
            <a:ext cx="7499758" cy="5234730"/>
          </a:xfrm>
        </p:spPr>
        <p:txBody>
          <a:bodyPr>
            <a:normAutofit/>
          </a:bodyPr>
          <a:lstStyle/>
          <a:p>
            <a:pPr algn="just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 tall and place your right foot directly in front of your left foot, with the heel of the right foot touching the toes of the left.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Slowly lift your left foot and step it forward, placing the heel directly in front of the right toes.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 walking in a straight line, focusing on control and balance.</a:t>
            </a:r>
          </a:p>
          <a:p>
            <a:pPr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10-12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steps, then repeat in the opposite direction.</a:t>
            </a:r>
          </a:p>
          <a:p>
            <a:pPr algn="just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Improves balance and gait stability.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Strengthens small stabilizing muscles in the feet and ankles.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Enhances focus and concentration.</a:t>
            </a:r>
          </a:p>
          <a:p>
            <a:pPr algn="just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CC405-85C5-12E0-E71B-F454C6685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59" y="1623270"/>
            <a:ext cx="4692240" cy="523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59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DFD04-0AB6-981A-A664-A6894A07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90" y="92279"/>
            <a:ext cx="10515600" cy="66273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Jogging/Running</a:t>
            </a: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8B240-EFB6-1124-3517-6B033B2F1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2572"/>
            <a:ext cx="6786694" cy="5465428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Builds stamina and cardiovascular strength.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Strengthens legs and improves heart health.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with a 5-minute brisk walk or light jog to warm up.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at a moderate pace, maintaining steady breathing.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 softly on the midfoot and avoid heavy heel strikes.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Gradually increase speed or duration as endurance builds.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 down with a slow jog or walk for 5-10 minutes and stretch.</a:t>
            </a:r>
          </a:p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Do's: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 in good running shoes designed for your foot type.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 a gradual progression in speed and distance to avoid injury.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on softer surfaces like grass or trails to reduce joint impact.</a:t>
            </a:r>
          </a:p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Don'ts: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 skip warm-ups; they help prevent cramps and injuries.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running with poor posture; it can lead to strain.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05603-5F5C-C8BD-A04D-51C28F8EF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82" y="1132514"/>
            <a:ext cx="5321417" cy="57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32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A13E6-7815-6CB4-0DAF-3E6271C8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EC4F8-C4F3-35D8-59EE-A336DF42B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52918"/>
            <a:ext cx="12192000" cy="4633108"/>
          </a:xfrm>
        </p:spPr>
        <p:txBody>
          <a:bodyPr>
            <a:normAutofit fontScale="92500" lnSpcReduction="10000"/>
          </a:bodyPr>
          <a:lstStyle/>
          <a:p>
            <a:r>
              <a:rPr lang="en-IN" dirty="0">
                <a:hlinkClick r:id="rId2"/>
              </a:rPr>
              <a:t>https://dribbble.com/shots/4324522-Racetrack-Runner</a:t>
            </a:r>
            <a:endParaRPr lang="en-IN" dirty="0"/>
          </a:p>
          <a:p>
            <a:r>
              <a:rPr lang="en-IN" dirty="0">
                <a:hlinkClick r:id="rId3"/>
              </a:rPr>
              <a:t>https://in.pinterest.com/pin/crisscross--290060032255405290/</a:t>
            </a:r>
            <a:endParaRPr lang="en-IN" dirty="0"/>
          </a:p>
          <a:p>
            <a:r>
              <a:rPr lang="en-IN" dirty="0">
                <a:hlinkClick r:id="rId4"/>
              </a:rPr>
              <a:t>https://trainerpl.us/exercise-of-the-month/squats</a:t>
            </a:r>
            <a:endParaRPr lang="en-IN" dirty="0"/>
          </a:p>
          <a:p>
            <a:r>
              <a:rPr lang="en-IN" dirty="0">
                <a:hlinkClick r:id="rId5"/>
              </a:rPr>
              <a:t>https://giphy.com/explore/front-lunge</a:t>
            </a:r>
            <a:endParaRPr lang="en-IN" dirty="0"/>
          </a:p>
          <a:p>
            <a:r>
              <a:rPr lang="en-IN" dirty="0">
                <a:hlinkClick r:id="rId6"/>
              </a:rPr>
              <a:t>https://tenor.com/en-IN/search/cycling-crunch-gifs</a:t>
            </a:r>
            <a:endParaRPr lang="en-IN" dirty="0"/>
          </a:p>
          <a:p>
            <a:r>
              <a:rPr lang="en-IN" dirty="0">
                <a:hlinkClick r:id="rId7"/>
              </a:rPr>
              <a:t>https://www.onepeloton.com/blog/glute-bridge/</a:t>
            </a:r>
            <a:endParaRPr lang="en-IN" dirty="0"/>
          </a:p>
          <a:p>
            <a:r>
              <a:rPr lang="en-IN" dirty="0">
                <a:hlinkClick r:id="rId8"/>
              </a:rPr>
              <a:t>https://www.jefit.com/exercises/882/shoulder-stretch</a:t>
            </a:r>
            <a:endParaRPr lang="en-IN" dirty="0"/>
          </a:p>
          <a:p>
            <a:r>
              <a:rPr lang="en-IN" dirty="0">
                <a:hlinkClick r:id="rId9"/>
              </a:rPr>
              <a:t>https://www.yogajournal.com/poses/anatomy/spine/yoga-poses-for-your-spine/</a:t>
            </a:r>
            <a:endParaRPr lang="en-IN" dirty="0"/>
          </a:p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https://www.thewellnesscorner.com/blog/bedtime-stretches-and-breathing-for-sound-sleep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hlinkClick r:id="rId11"/>
              </a:rPr>
              <a:t>https://fitnessvolt.com/balance-board-guide/</a:t>
            </a:r>
            <a:endParaRPr lang="en-IN" dirty="0"/>
          </a:p>
          <a:p>
            <a:pPr marL="0" indent="0">
              <a:buNone/>
            </a:pP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4756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677B-867C-02D8-1322-301CED229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Cycling</a:t>
            </a: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51ED8-33FD-5B2A-C141-D1AE02010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524160"/>
            <a:ext cx="7734650" cy="53338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 the bike seat height to ensure your knees are slightly bent when the pedal is at its lowest point.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at a low resistance and pedal at a steady pace.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Maintain a comfortable posture with a firm grip on the handlebars.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Gradually increase speed or resistance for a more intense workout.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Finish with a cool-down at a lower intensity for 5 minutes.</a:t>
            </a:r>
          </a:p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Do's: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Wear a helmet for safety, especially when cycling outdoors.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your bike's brakes and tires before starting.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a water bottle holder to stay hydrated.</a:t>
            </a:r>
          </a:p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Don'ts: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slouching; maintain a straight back to prevent back pain.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 overexert yourself on steep inclines without preparation.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E223BC-8569-BB62-8C46-D16A51F6E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650" y="1174458"/>
            <a:ext cx="4457350" cy="56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24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DC5F0-5A31-169C-C66B-E89AC70D1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51001"/>
            <a:ext cx="9404723" cy="66273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Jump Rope</a:t>
            </a: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3E86C-ACFA-B7F6-19C7-9351DB538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2180"/>
            <a:ext cx="7524925" cy="570451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 the rope handles firmly and stand with feet shoulder-width apart.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Swing the rope over your head and jump just high enough for the rope to pass under your feet.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a steady rhythm and land softly on the balls of your feet.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Gradually increase the duration as coordination improves.</a:t>
            </a:r>
          </a:p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Do's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a properly sized rope for your height.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 up and stretch before starting to prevent injury.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small, controlled jumps to reduce impact on joints.</a:t>
            </a:r>
          </a:p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Don'ts: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 jump too high; it wastes energy and stresses the knees.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uneven surfaces; they can cause tripping or ankle injuries.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702B1-B83A-9C36-B3A5-19604A42D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039" y="1524000"/>
            <a:ext cx="4118994" cy="496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37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863B-C0B9-B781-7AD2-862A996B2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184270"/>
            <a:ext cx="9404723" cy="140053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Swimming</a:t>
            </a: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82FC9-BA48-73A0-830C-49CF2A3CC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08684"/>
            <a:ext cx="6635692" cy="554931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Full-body workout that’s easy on the joints.</a:t>
            </a:r>
          </a:p>
          <a:p>
            <a:pPr algn="just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Begin with light stretches to loosen up your muscles.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 the water slowly and acclimate your body temperature.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basic strokes like freestyle, breaststroke, or backstroke, depending on your skill level.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Breathe regularly and maintain a steady pace.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 down with a few slow laps and stretches after exiting the water.</a:t>
            </a:r>
          </a:p>
          <a:p>
            <a:pPr algn="just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Do's: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proper swim gear, including goggles and swim caps if needed.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 in supervised areas, especially if you're a beginner.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Stay hydrated even while swimming.</a:t>
            </a:r>
          </a:p>
          <a:p>
            <a:pPr algn="just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Don'ts: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 skip warm-ups; sudden exertion in cold water can be risky.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holding your breath for too long; it may cause dizziness.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D2D56F-AF32-C078-DAA5-1F57D8EA5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804" y="1478822"/>
            <a:ext cx="541789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96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053F9-7F4E-F425-6EE0-653DEAA2B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7" y="109488"/>
            <a:ext cx="10486080" cy="140053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STRENGTH TRAINING EXERCISES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AF0C5-6D10-ECF0-FDEE-376457FFF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84184"/>
            <a:ext cx="8523215" cy="5473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 muscle and improve bone density.</a:t>
            </a:r>
          </a:p>
          <a:p>
            <a:r>
              <a:rPr lang="en-US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Bodyweight Exercises (No equipment needed):</a:t>
            </a:r>
          </a:p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Push-Ups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Areas: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Chest, shoulders, triceps, and core.</a:t>
            </a:r>
          </a:p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Procedure: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Begin in a plank position with your hands slightly wider than shoulder-width apart, fingers pointing forward.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your body in a straight line from head to heels. Engage your core to avoid sagging hips or arching your back.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your body by bending your elbows until your chest nearly touches the ground. Keep elbows at a 45-degree angle to your body.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Push back up to the starting position by straightening your arms.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If you’re a beginner, modify by placing your knees on the ground or performing incline push-ups against a sturdy surface like a table or wall.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1DB0C-C168-4A25-10E6-8115158F6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215" y="1510018"/>
            <a:ext cx="3668785" cy="436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17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E7512-17C4-D0CC-9EDA-CB5281553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SQUATS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0D1D-A434-4C10-9DBA-96C7E641B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22408"/>
            <a:ext cx="7994708" cy="5555897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Areas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Legs, glutes, and core.</a:t>
            </a:r>
          </a:p>
          <a:p>
            <a:pPr algn="just"/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 with feet shoulder-width apart, toes pointing slightly outward.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your chest lifted, back straight, and core engaged.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Push your hips back as if sitting in a chair while bending your knees. Ensure your knees stay aligned with your toes and do not extend past them.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yourself until your thighs are parallel to the ground or as far as comfortable.</a:t>
            </a:r>
          </a:p>
          <a:p>
            <a:pPr algn="just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Push through your heels to return to the standing position.</a:t>
            </a:r>
          </a:p>
          <a:p>
            <a:pPr algn="just">
              <a:buFont typeface="+mj-lt"/>
              <a:buAutoNum type="arabicPeriod"/>
            </a:pP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Hold your arms straight out for balance or keep them at your chest.</a:t>
            </a:r>
          </a:p>
          <a:p>
            <a:pPr algn="just"/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66ECE6-4EF1-BF49-9FB6-0D827D5B7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196" y="-79695"/>
            <a:ext cx="5178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539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TM02836342[[fn=Ion]]</Template>
  <TotalTime>288</TotalTime>
  <Words>3691</Words>
  <Application>Microsoft Office PowerPoint</Application>
  <PresentationFormat>Widescreen</PresentationFormat>
  <Paragraphs>403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Century Gothic</vt:lpstr>
      <vt:lpstr>Times New Roman</vt:lpstr>
      <vt:lpstr>Wingdings 3</vt:lpstr>
      <vt:lpstr>Ion</vt:lpstr>
      <vt:lpstr>E -  Content for Skill Enhancement Course For  Semester - I (Under Graduate) DDU Gorakhpur University </vt:lpstr>
      <vt:lpstr>LEARNING DIFFERENT TYPES OF EXERCISES </vt:lpstr>
      <vt:lpstr>Cardiovascular Exercises </vt:lpstr>
      <vt:lpstr>Jogging/Running</vt:lpstr>
      <vt:lpstr>Cycling</vt:lpstr>
      <vt:lpstr>Jump Rope</vt:lpstr>
      <vt:lpstr>Swimming</vt:lpstr>
      <vt:lpstr>2. STRENGTH TRAINING EXERCISES </vt:lpstr>
      <vt:lpstr>2. SQUATS </vt:lpstr>
      <vt:lpstr>3. LUNGES </vt:lpstr>
      <vt:lpstr>4. PLANK </vt:lpstr>
      <vt:lpstr>5. BURPEES </vt:lpstr>
      <vt:lpstr>6. BICYCLE CRUNCHES </vt:lpstr>
      <vt:lpstr>GLUTE BRIDGES </vt:lpstr>
      <vt:lpstr>1. DUMBBELL BENCH PRESS </vt:lpstr>
      <vt:lpstr>2. DEADLIFT </vt:lpstr>
      <vt:lpstr>3. Dumbbell Shoulder Press </vt:lpstr>
      <vt:lpstr>4. DUMBBELL BICEP CURL </vt:lpstr>
      <vt:lpstr>5. BARBELL SQUAT </vt:lpstr>
      <vt:lpstr>6. KETTLEBELL SWING </vt:lpstr>
      <vt:lpstr>7. DUMBBELL ROW </vt:lpstr>
      <vt:lpstr>SAFETY TIPS FOR WEIGHT-BASED EXERCISES </vt:lpstr>
      <vt:lpstr>3. FLEXIBILITY AND MOBILITY EXERCISES</vt:lpstr>
      <vt:lpstr>B. QUADRICEPS STRETCH </vt:lpstr>
      <vt:lpstr>C. SHOULDER STRETCH </vt:lpstr>
      <vt:lpstr>D. BACK STRETCH (CAT-COW STRETCH) </vt:lpstr>
      <vt:lpstr>2. Yoga Poses </vt:lpstr>
      <vt:lpstr>2. Cat-Cow Stretch (Marjaryasana-Bitilasana) </vt:lpstr>
      <vt:lpstr>3. Seated Forward Bend (Paschimottanasana) </vt:lpstr>
      <vt:lpstr>4. Butterfly Pose (Baddha Konasana) </vt:lpstr>
      <vt:lpstr>3. Foam Rolling </vt:lpstr>
      <vt:lpstr>2. QUADS (FRONT OF THE THIGHS) </vt:lpstr>
      <vt:lpstr>3. SHOULDERS (UPPER BACK AND TRAPS) </vt:lpstr>
      <vt:lpstr>4. BACK (LOWER AND MID-BACK) </vt:lpstr>
      <vt:lpstr>GENERAL FOAM ROLLING TIPS </vt:lpstr>
      <vt:lpstr>4. BALANCE AND STABILITY EXERCISES</vt:lpstr>
      <vt:lpstr>2. Balance Board (Wobble Board Exercise) </vt:lpstr>
      <vt:lpstr>3. BIRD DOG </vt:lpstr>
      <vt:lpstr>4. HEEL-TO-TOE WALK 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Akash vishwakarma</dc:creator>
  <cp:lastModifiedBy>hp hp</cp:lastModifiedBy>
  <cp:revision>7</cp:revision>
  <dcterms:created xsi:type="dcterms:W3CDTF">2024-11-21T07:29:07Z</dcterms:created>
  <dcterms:modified xsi:type="dcterms:W3CDTF">2024-12-24T08:19:07Z</dcterms:modified>
</cp:coreProperties>
</file>